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1" r:id="rId3"/>
    <p:sldId id="274" r:id="rId4"/>
    <p:sldId id="278" r:id="rId5"/>
    <p:sldId id="279" r:id="rId6"/>
    <p:sldId id="280" r:id="rId7"/>
    <p:sldId id="277" r:id="rId8"/>
    <p:sldId id="276" r:id="rId9"/>
    <p:sldId id="282" r:id="rId10"/>
    <p:sldId id="283" r:id="rId11"/>
    <p:sldId id="284" r:id="rId12"/>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bg>
      <p:bgRef idx="1003">
        <a:schemeClr val="bg1"/>
      </p:bgRef>
    </p:bg>
    <p:spTree>
      <p:nvGrpSpPr>
        <p:cNvPr id="1" name=""/>
        <p:cNvGrpSpPr/>
        <p:nvPr/>
      </p:nvGrpSpPr>
      <p:grpSpPr>
        <a:xfrm>
          <a:off x="0" y="0"/>
          <a:ext cx="0" cy="0"/>
          <a:chOff x="0" y="0"/>
          <a:chExt cx="0" cy="0"/>
        </a:xfrm>
      </p:grpSpPr>
      <p:sp>
        <p:nvSpPr>
          <p:cNvPr id="12" name="Retângulo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etângulo de cantos arredondados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ítulo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t-BR" smtClean="0"/>
              <a:t>Clique para editar o estilo do subtítulo mestre</a:t>
            </a:r>
            <a:endParaRPr kumimoji="0" lang="en-US"/>
          </a:p>
        </p:txBody>
      </p:sp>
      <p:sp>
        <p:nvSpPr>
          <p:cNvPr id="28" name="Espaço Reservado para Data 27"/>
          <p:cNvSpPr>
            <a:spLocks noGrp="1"/>
          </p:cNvSpPr>
          <p:nvPr>
            <p:ph type="dt" sz="half" idx="10"/>
          </p:nvPr>
        </p:nvSpPr>
        <p:spPr/>
        <p:txBody>
          <a:bodyPr/>
          <a:lstStyle/>
          <a:p>
            <a:fld id="{E2DAC605-CD63-453F-975D-1397A66CD751}" type="datetimeFigureOut">
              <a:rPr lang="pt-BR" smtClean="0"/>
              <a:pPr/>
              <a:t>13/09/2017</a:t>
            </a:fld>
            <a:endParaRPr lang="pt-BR"/>
          </a:p>
        </p:txBody>
      </p:sp>
      <p:sp>
        <p:nvSpPr>
          <p:cNvPr id="17" name="Espaço Reservado para Rodapé 16"/>
          <p:cNvSpPr>
            <a:spLocks noGrp="1"/>
          </p:cNvSpPr>
          <p:nvPr>
            <p:ph type="ftr" sz="quarter" idx="11"/>
          </p:nvPr>
        </p:nvSpPr>
        <p:spPr/>
        <p:txBody>
          <a:bodyPr/>
          <a:lstStyle/>
          <a:p>
            <a:endParaRPr lang="pt-BR"/>
          </a:p>
        </p:txBody>
      </p:sp>
      <p:sp>
        <p:nvSpPr>
          <p:cNvPr id="29" name="Espaço Reservado para Número de Slide 28"/>
          <p:cNvSpPr>
            <a:spLocks noGrp="1"/>
          </p:cNvSpPr>
          <p:nvPr>
            <p:ph type="sldNum" sz="quarter" idx="12"/>
          </p:nvPr>
        </p:nvSpPr>
        <p:spPr/>
        <p:txBody>
          <a:bodyPr lIns="0" tIns="0" rIns="0" bIns="0">
            <a:noAutofit/>
          </a:bodyPr>
          <a:lstStyle>
            <a:lvl1pPr>
              <a:defRPr sz="1400">
                <a:solidFill>
                  <a:srgbClr val="FFFFFF"/>
                </a:solidFill>
              </a:defRPr>
            </a:lvl1pPr>
          </a:lstStyle>
          <a:p>
            <a:fld id="{A68C1F2A-BE4A-48F2-8066-608B138AA674}" type="slidenum">
              <a:rPr lang="pt-BR" smtClean="0"/>
              <a:pPr/>
              <a:t>‹nº›</a:t>
            </a:fld>
            <a:endParaRPr lang="pt-BR"/>
          </a:p>
        </p:txBody>
      </p:sp>
      <p:sp>
        <p:nvSpPr>
          <p:cNvPr id="7" name="Retângulo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tângulo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tângulo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ítulo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pt-BR" smtClean="0"/>
              <a:t>Clique para editar o estilo do título mestre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estilo do título mestre</a:t>
            </a:r>
            <a:endParaRPr kumimoji="0" lang="en-US"/>
          </a:p>
        </p:txBody>
      </p:sp>
      <p:sp>
        <p:nvSpPr>
          <p:cNvPr id="3" name="Espaço Reservado para Texto Vertical 2"/>
          <p:cNvSpPr>
            <a:spLocks noGrp="1"/>
          </p:cNvSpPr>
          <p:nvPr>
            <p:ph type="body" orient="vert" idx="1"/>
          </p:nvPr>
        </p:nvSpPr>
        <p:spPr/>
        <p:txBody>
          <a:bodyPr vert="eaVer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fld id="{E2DAC605-CD63-453F-975D-1397A66CD751}" type="datetimeFigureOut">
              <a:rPr lang="pt-BR" smtClean="0"/>
              <a:pPr/>
              <a:t>13/09/2017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A68C1F2A-BE4A-48F2-8066-608B138AA674}" type="slidenum">
              <a:rPr lang="pt-BR" smtClean="0"/>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41"/>
            <a:ext cx="2011680" cy="5851525"/>
          </a:xfrm>
        </p:spPr>
        <p:txBody>
          <a:bodyPr vert="eaVert"/>
          <a:lstStyle/>
          <a:p>
            <a:r>
              <a:rPr kumimoji="0" lang="pt-BR" smtClean="0"/>
              <a:t>Clique para editar o estilo do título mestre</a:t>
            </a:r>
            <a:endParaRPr kumimoji="0" lang="en-US"/>
          </a:p>
        </p:txBody>
      </p:sp>
      <p:sp>
        <p:nvSpPr>
          <p:cNvPr id="3" name="Espaço Reservado para Texto Vertical 2"/>
          <p:cNvSpPr>
            <a:spLocks noGrp="1"/>
          </p:cNvSpPr>
          <p:nvPr>
            <p:ph type="body" orient="vert" idx="1"/>
          </p:nvPr>
        </p:nvSpPr>
        <p:spPr>
          <a:xfrm>
            <a:off x="914400" y="274640"/>
            <a:ext cx="5562600" cy="5851525"/>
          </a:xfrm>
        </p:spPr>
        <p:txBody>
          <a:bodyPr vert="eaVer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fld id="{E2DAC605-CD63-453F-975D-1397A66CD751}" type="datetimeFigureOut">
              <a:rPr lang="pt-BR" smtClean="0"/>
              <a:pPr/>
              <a:t>13/09/2017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A68C1F2A-BE4A-48F2-8066-608B138AA674}" type="slidenum">
              <a:rPr lang="pt-BR" smtClean="0"/>
              <a:pPr/>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estilo do título mestre</a:t>
            </a:r>
            <a:endParaRPr kumimoji="0" lang="en-US"/>
          </a:p>
        </p:txBody>
      </p:sp>
      <p:sp>
        <p:nvSpPr>
          <p:cNvPr id="4" name="Espaço Reservado para Data 3"/>
          <p:cNvSpPr>
            <a:spLocks noGrp="1"/>
          </p:cNvSpPr>
          <p:nvPr>
            <p:ph type="dt" sz="half" idx="10"/>
          </p:nvPr>
        </p:nvSpPr>
        <p:spPr/>
        <p:txBody>
          <a:bodyPr/>
          <a:lstStyle/>
          <a:p>
            <a:fld id="{E2DAC605-CD63-453F-975D-1397A66CD751}" type="datetimeFigureOut">
              <a:rPr lang="pt-BR" smtClean="0"/>
              <a:pPr/>
              <a:t>13/09/2017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A68C1F2A-BE4A-48F2-8066-608B138AA674}" type="slidenum">
              <a:rPr lang="pt-BR" smtClean="0"/>
              <a:pPr/>
              <a:t>‹nº›</a:t>
            </a:fld>
            <a:endParaRPr lang="pt-BR"/>
          </a:p>
        </p:txBody>
      </p:sp>
      <p:sp>
        <p:nvSpPr>
          <p:cNvPr id="8" name="Espaço Reservado para Conteúdo 7"/>
          <p:cNvSpPr>
            <a:spLocks noGrp="1"/>
          </p:cNvSpPr>
          <p:nvPr>
            <p:ph sz="quarter" idx="1"/>
          </p:nvPr>
        </p:nvSpPr>
        <p:spPr>
          <a:xfrm>
            <a:off x="914400" y="1447800"/>
            <a:ext cx="7772400" cy="4572000"/>
          </a:xfrm>
        </p:spPr>
        <p:txBody>
          <a:bodyPr vert="horz"/>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ção">
    <p:bg>
      <p:bgRef idx="1003">
        <a:schemeClr val="bg1"/>
      </p:bgRef>
    </p:bg>
    <p:spTree>
      <p:nvGrpSpPr>
        <p:cNvPr id="1" name=""/>
        <p:cNvGrpSpPr/>
        <p:nvPr/>
      </p:nvGrpSpPr>
      <p:grpSpPr>
        <a:xfrm>
          <a:off x="0" y="0"/>
          <a:ext cx="0" cy="0"/>
          <a:chOff x="0" y="0"/>
          <a:chExt cx="0" cy="0"/>
        </a:xfrm>
      </p:grpSpPr>
      <p:sp>
        <p:nvSpPr>
          <p:cNvPr id="11" name="Retângulo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etângulo de cantos arredondados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ítulo 1"/>
          <p:cNvSpPr>
            <a:spLocks noGrp="1"/>
          </p:cNvSpPr>
          <p:nvPr>
            <p:ph type="title"/>
          </p:nvPr>
        </p:nvSpPr>
        <p:spPr>
          <a:xfrm>
            <a:off x="722313" y="952500"/>
            <a:ext cx="7772400" cy="1362075"/>
          </a:xfrm>
        </p:spPr>
        <p:txBody>
          <a:bodyPr anchor="b" anchorCtr="0"/>
          <a:lstStyle>
            <a:lvl1pPr algn="l">
              <a:buNone/>
              <a:defRPr sz="4000" b="0" cap="none"/>
            </a:lvl1pPr>
          </a:lstStyle>
          <a:p>
            <a:r>
              <a:rPr kumimoji="0" lang="pt-BR" smtClean="0"/>
              <a:t>Clique para editar o estilo do título mestre</a:t>
            </a:r>
            <a:endParaRPr kumimoji="0" lang="en-US"/>
          </a:p>
        </p:txBody>
      </p:sp>
      <p:sp>
        <p:nvSpPr>
          <p:cNvPr id="3" name="Espaço Reservado para Texto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t-BR" smtClean="0"/>
              <a:t>Clique para editar os estilos do texto mestre</a:t>
            </a:r>
          </a:p>
        </p:txBody>
      </p:sp>
      <p:sp>
        <p:nvSpPr>
          <p:cNvPr id="4" name="Espaço Reservado para Data 3"/>
          <p:cNvSpPr>
            <a:spLocks noGrp="1"/>
          </p:cNvSpPr>
          <p:nvPr>
            <p:ph type="dt" sz="half" idx="10"/>
          </p:nvPr>
        </p:nvSpPr>
        <p:spPr/>
        <p:txBody>
          <a:bodyPr/>
          <a:lstStyle/>
          <a:p>
            <a:fld id="{E2DAC605-CD63-453F-975D-1397A66CD751}" type="datetimeFigureOut">
              <a:rPr lang="pt-BR" smtClean="0"/>
              <a:pPr/>
              <a:t>13/09/2017</a:t>
            </a:fld>
            <a:endParaRPr lang="pt-BR"/>
          </a:p>
        </p:txBody>
      </p:sp>
      <p:sp>
        <p:nvSpPr>
          <p:cNvPr id="5" name="Espaço Reservado para Rodapé 4"/>
          <p:cNvSpPr>
            <a:spLocks noGrp="1"/>
          </p:cNvSpPr>
          <p:nvPr>
            <p:ph type="ftr" sz="quarter" idx="11"/>
          </p:nvPr>
        </p:nvSpPr>
        <p:spPr>
          <a:xfrm>
            <a:off x="800100" y="6172200"/>
            <a:ext cx="4000500" cy="457200"/>
          </a:xfrm>
        </p:spPr>
        <p:txBody>
          <a:bodyPr/>
          <a:lstStyle/>
          <a:p>
            <a:endParaRPr lang="pt-BR"/>
          </a:p>
        </p:txBody>
      </p:sp>
      <p:sp>
        <p:nvSpPr>
          <p:cNvPr id="7" name="Retângulo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tângulo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tângulo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ço Reservado para Número de Slide 5"/>
          <p:cNvSpPr>
            <a:spLocks noGrp="1"/>
          </p:cNvSpPr>
          <p:nvPr>
            <p:ph type="sldNum" sz="quarter" idx="12"/>
          </p:nvPr>
        </p:nvSpPr>
        <p:spPr>
          <a:xfrm>
            <a:off x="146304" y="6208776"/>
            <a:ext cx="457200" cy="457200"/>
          </a:xfrm>
        </p:spPr>
        <p:txBody>
          <a:bodyPr/>
          <a:lstStyle/>
          <a:p>
            <a:fld id="{A68C1F2A-BE4A-48F2-8066-608B138AA674}" type="slidenum">
              <a:rPr lang="pt-BR" smtClean="0"/>
              <a:pPr/>
              <a:t>‹nº›</a:t>
            </a:fld>
            <a:endParaRPr lang="pt-B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estilo do título mestre</a:t>
            </a:r>
            <a:endParaRPr kumimoji="0" lang="en-US"/>
          </a:p>
        </p:txBody>
      </p:sp>
      <p:sp>
        <p:nvSpPr>
          <p:cNvPr id="5" name="Espaço Reservado para Data 4"/>
          <p:cNvSpPr>
            <a:spLocks noGrp="1"/>
          </p:cNvSpPr>
          <p:nvPr>
            <p:ph type="dt" sz="half" idx="10"/>
          </p:nvPr>
        </p:nvSpPr>
        <p:spPr/>
        <p:txBody>
          <a:bodyPr/>
          <a:lstStyle/>
          <a:p>
            <a:fld id="{E2DAC605-CD63-453F-975D-1397A66CD751}" type="datetimeFigureOut">
              <a:rPr lang="pt-BR" smtClean="0"/>
              <a:pPr/>
              <a:t>13/09/2017</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A68C1F2A-BE4A-48F2-8066-608B138AA674}" type="slidenum">
              <a:rPr lang="pt-BR" smtClean="0"/>
              <a:pPr/>
              <a:t>‹nº›</a:t>
            </a:fld>
            <a:endParaRPr lang="pt-BR"/>
          </a:p>
        </p:txBody>
      </p:sp>
      <p:sp>
        <p:nvSpPr>
          <p:cNvPr id="9" name="Espaço Reservado para Conteúdo 8"/>
          <p:cNvSpPr>
            <a:spLocks noGrp="1"/>
          </p:cNvSpPr>
          <p:nvPr>
            <p:ph sz="quarter" idx="1"/>
          </p:nvPr>
        </p:nvSpPr>
        <p:spPr>
          <a:xfrm>
            <a:off x="914400" y="1447800"/>
            <a:ext cx="3749040" cy="4572000"/>
          </a:xfrm>
        </p:spPr>
        <p:txBody>
          <a:bodyPr vert="horz"/>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11" name="Espaço Reservado para Conteúdo 10"/>
          <p:cNvSpPr>
            <a:spLocks noGrp="1"/>
          </p:cNvSpPr>
          <p:nvPr>
            <p:ph sz="quarter" idx="2"/>
          </p:nvPr>
        </p:nvSpPr>
        <p:spPr>
          <a:xfrm>
            <a:off x="4933950" y="1447800"/>
            <a:ext cx="3749040" cy="4572000"/>
          </a:xfrm>
        </p:spPr>
        <p:txBody>
          <a:bodyPr vert="horz"/>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914400" y="273050"/>
            <a:ext cx="7772400" cy="1143000"/>
          </a:xfrm>
        </p:spPr>
        <p:txBody>
          <a:bodyPr anchor="b" anchorCtr="0"/>
          <a:lstStyle>
            <a:lvl1pPr>
              <a:defRPr/>
            </a:lvl1pPr>
          </a:lstStyle>
          <a:p>
            <a:r>
              <a:rPr kumimoji="0" lang="pt-BR" smtClean="0"/>
              <a:t>Clique para editar o estilo do título mestre</a:t>
            </a:r>
            <a:endParaRPr kumimoji="0" lang="en-US"/>
          </a:p>
        </p:txBody>
      </p:sp>
      <p:sp>
        <p:nvSpPr>
          <p:cNvPr id="3" name="Espaço Reservado para Texto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pt-BR" smtClean="0"/>
              <a:t>Clique para editar os estilos do texto mestre</a:t>
            </a:r>
          </a:p>
        </p:txBody>
      </p:sp>
      <p:sp>
        <p:nvSpPr>
          <p:cNvPr id="4" name="Espaço Reservado para Texto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pt-BR" smtClean="0"/>
              <a:t>Clique para editar os estilos do texto mestre</a:t>
            </a:r>
          </a:p>
        </p:txBody>
      </p:sp>
      <p:sp>
        <p:nvSpPr>
          <p:cNvPr id="7" name="Espaço Reservado para Data 6"/>
          <p:cNvSpPr>
            <a:spLocks noGrp="1"/>
          </p:cNvSpPr>
          <p:nvPr>
            <p:ph type="dt" sz="half" idx="10"/>
          </p:nvPr>
        </p:nvSpPr>
        <p:spPr/>
        <p:txBody>
          <a:bodyPr/>
          <a:lstStyle/>
          <a:p>
            <a:fld id="{E2DAC605-CD63-453F-975D-1397A66CD751}" type="datetimeFigureOut">
              <a:rPr lang="pt-BR" smtClean="0"/>
              <a:pPr/>
              <a:t>13/09/2017</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A68C1F2A-BE4A-48F2-8066-608B138AA674}" type="slidenum">
              <a:rPr lang="pt-BR" smtClean="0"/>
              <a:pPr/>
              <a:t>‹nº›</a:t>
            </a:fld>
            <a:endParaRPr lang="pt-BR"/>
          </a:p>
        </p:txBody>
      </p:sp>
      <p:sp>
        <p:nvSpPr>
          <p:cNvPr id="11" name="Espaço Reservado para Conteúdo 10"/>
          <p:cNvSpPr>
            <a:spLocks noGrp="1"/>
          </p:cNvSpPr>
          <p:nvPr>
            <p:ph sz="half" idx="2"/>
          </p:nvPr>
        </p:nvSpPr>
        <p:spPr>
          <a:xfrm>
            <a:off x="914400" y="2247900"/>
            <a:ext cx="3733800" cy="3886200"/>
          </a:xfrm>
        </p:spPr>
        <p:txBody>
          <a:bodyPr vert="horz"/>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13" name="Espaço Reservado para Conteúdo 12"/>
          <p:cNvSpPr>
            <a:spLocks noGrp="1"/>
          </p:cNvSpPr>
          <p:nvPr>
            <p:ph sz="half" idx="4"/>
          </p:nvPr>
        </p:nvSpPr>
        <p:spPr>
          <a:xfrm>
            <a:off x="4953000" y="2247900"/>
            <a:ext cx="3733800" cy="3886200"/>
          </a:xfrm>
        </p:spPr>
        <p:txBody>
          <a:bodyPr vert="horz"/>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estilo do título mestre</a:t>
            </a:r>
            <a:endParaRPr kumimoji="0" lang="en-US"/>
          </a:p>
        </p:txBody>
      </p:sp>
      <p:sp>
        <p:nvSpPr>
          <p:cNvPr id="3" name="Espaço Reservado para Data 2"/>
          <p:cNvSpPr>
            <a:spLocks noGrp="1"/>
          </p:cNvSpPr>
          <p:nvPr>
            <p:ph type="dt" sz="half" idx="10"/>
          </p:nvPr>
        </p:nvSpPr>
        <p:spPr/>
        <p:txBody>
          <a:bodyPr/>
          <a:lstStyle/>
          <a:p>
            <a:fld id="{E2DAC605-CD63-453F-975D-1397A66CD751}" type="datetimeFigureOut">
              <a:rPr lang="pt-BR" smtClean="0"/>
              <a:pPr/>
              <a:t>13/09/2017</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A68C1F2A-BE4A-48F2-8066-608B138AA674}" type="slidenum">
              <a:rPr lang="pt-BR" smtClean="0"/>
              <a:pPr/>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E2DAC605-CD63-453F-975D-1397A66CD751}" type="datetimeFigureOut">
              <a:rPr lang="pt-BR" smtClean="0"/>
              <a:pPr/>
              <a:t>13/09/2017</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A68C1F2A-BE4A-48F2-8066-608B138AA674}" type="slidenum">
              <a:rPr lang="pt-BR" smtClean="0"/>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8" name="Retângulo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etângulo de cantos arredondados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ítulo 1"/>
          <p:cNvSpPr>
            <a:spLocks noGrp="1"/>
          </p:cNvSpPr>
          <p:nvPr>
            <p:ph type="title"/>
          </p:nvPr>
        </p:nvSpPr>
        <p:spPr>
          <a:xfrm>
            <a:off x="914400" y="273050"/>
            <a:ext cx="7772400" cy="1143000"/>
          </a:xfrm>
        </p:spPr>
        <p:txBody>
          <a:bodyPr anchor="b" anchorCtr="0"/>
          <a:lstStyle>
            <a:lvl1pPr algn="l">
              <a:buNone/>
              <a:defRPr sz="4000" b="0"/>
            </a:lvl1pPr>
          </a:lstStyle>
          <a:p>
            <a:r>
              <a:rPr kumimoji="0" lang="pt-BR" smtClean="0"/>
              <a:t>Clique para editar o estilo do título mestre</a:t>
            </a:r>
            <a:endParaRPr kumimoji="0" lang="en-US"/>
          </a:p>
        </p:txBody>
      </p:sp>
      <p:sp>
        <p:nvSpPr>
          <p:cNvPr id="3" name="Espaço Reservado para Texto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pt-BR" smtClean="0"/>
              <a:t>Clique para editar os estilos do texto mestre</a:t>
            </a:r>
          </a:p>
        </p:txBody>
      </p:sp>
      <p:sp>
        <p:nvSpPr>
          <p:cNvPr id="5" name="Espaço Reservado para Data 4"/>
          <p:cNvSpPr>
            <a:spLocks noGrp="1"/>
          </p:cNvSpPr>
          <p:nvPr>
            <p:ph type="dt" sz="half" idx="10"/>
          </p:nvPr>
        </p:nvSpPr>
        <p:spPr/>
        <p:txBody>
          <a:bodyPr/>
          <a:lstStyle/>
          <a:p>
            <a:fld id="{E2DAC605-CD63-453F-975D-1397A66CD751}" type="datetimeFigureOut">
              <a:rPr lang="pt-BR" smtClean="0"/>
              <a:pPr/>
              <a:t>13/09/2017</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A68C1F2A-BE4A-48F2-8066-608B138AA674}" type="slidenum">
              <a:rPr lang="pt-BR" smtClean="0"/>
              <a:pPr/>
              <a:t>‹nº›</a:t>
            </a:fld>
            <a:endParaRPr lang="pt-BR"/>
          </a:p>
        </p:txBody>
      </p:sp>
      <p:sp>
        <p:nvSpPr>
          <p:cNvPr id="11" name="Espaço Reservado para Conteúdo 10"/>
          <p:cNvSpPr>
            <a:spLocks noGrp="1"/>
          </p:cNvSpPr>
          <p:nvPr>
            <p:ph sz="quarter" idx="1"/>
          </p:nvPr>
        </p:nvSpPr>
        <p:spPr>
          <a:xfrm>
            <a:off x="2971800" y="1600200"/>
            <a:ext cx="5715000" cy="4495800"/>
          </a:xfrm>
        </p:spPr>
        <p:txBody>
          <a:bodyPr vert="horz"/>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pt-BR" smtClean="0"/>
              <a:t>Clique para editar o estilo do título mestre</a:t>
            </a:r>
            <a:endParaRPr kumimoji="0" lang="en-US"/>
          </a:p>
        </p:txBody>
      </p:sp>
      <p:sp>
        <p:nvSpPr>
          <p:cNvPr id="4" name="Espaço Reservado para Texto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pt-BR" smtClean="0"/>
              <a:t>Clique para editar os estilos do texto mestre</a:t>
            </a:r>
          </a:p>
        </p:txBody>
      </p:sp>
      <p:sp>
        <p:nvSpPr>
          <p:cNvPr id="5" name="Espaço Reservado para Data 4"/>
          <p:cNvSpPr>
            <a:spLocks noGrp="1"/>
          </p:cNvSpPr>
          <p:nvPr>
            <p:ph type="dt" sz="half" idx="10"/>
          </p:nvPr>
        </p:nvSpPr>
        <p:spPr/>
        <p:txBody>
          <a:bodyPr/>
          <a:lstStyle/>
          <a:p>
            <a:fld id="{E2DAC605-CD63-453F-975D-1397A66CD751}" type="datetimeFigureOut">
              <a:rPr lang="pt-BR" smtClean="0"/>
              <a:pPr/>
              <a:t>13/09/2017</a:t>
            </a:fld>
            <a:endParaRPr lang="pt-BR"/>
          </a:p>
        </p:txBody>
      </p:sp>
      <p:sp>
        <p:nvSpPr>
          <p:cNvPr id="6" name="Espaço Reservado para Rodapé 5"/>
          <p:cNvSpPr>
            <a:spLocks noGrp="1"/>
          </p:cNvSpPr>
          <p:nvPr>
            <p:ph type="ftr" sz="quarter" idx="11"/>
          </p:nvPr>
        </p:nvSpPr>
        <p:spPr>
          <a:xfrm>
            <a:off x="914400" y="6172200"/>
            <a:ext cx="3886200" cy="457200"/>
          </a:xfrm>
        </p:spPr>
        <p:txBody>
          <a:bodyPr/>
          <a:lstStyle/>
          <a:p>
            <a:endParaRPr lang="pt-BR"/>
          </a:p>
        </p:txBody>
      </p:sp>
      <p:sp>
        <p:nvSpPr>
          <p:cNvPr id="7" name="Espaço Reservado para Número de Slide 6"/>
          <p:cNvSpPr>
            <a:spLocks noGrp="1"/>
          </p:cNvSpPr>
          <p:nvPr>
            <p:ph type="sldNum" sz="quarter" idx="12"/>
          </p:nvPr>
        </p:nvSpPr>
        <p:spPr>
          <a:xfrm>
            <a:off x="146304" y="6208776"/>
            <a:ext cx="457200" cy="457200"/>
          </a:xfrm>
        </p:spPr>
        <p:txBody>
          <a:bodyPr/>
          <a:lstStyle/>
          <a:p>
            <a:fld id="{A68C1F2A-BE4A-48F2-8066-608B138AA674}" type="slidenum">
              <a:rPr lang="pt-BR" smtClean="0"/>
              <a:pPr/>
              <a:t>‹nº›</a:t>
            </a:fld>
            <a:endParaRPr lang="pt-BR"/>
          </a:p>
        </p:txBody>
      </p:sp>
      <p:sp>
        <p:nvSpPr>
          <p:cNvPr id="11" name="Retângulo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tângulo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tângulo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Espaço Reservado para Imagem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pt-BR" smtClean="0"/>
              <a:t>Clique no ícone para adicionar uma imagem</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tângulo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etângulo de cantos arredondados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Espaço Reservado para Título 21"/>
          <p:cNvSpPr>
            <a:spLocks noGrp="1"/>
          </p:cNvSpPr>
          <p:nvPr>
            <p:ph type="title"/>
          </p:nvPr>
        </p:nvSpPr>
        <p:spPr>
          <a:xfrm>
            <a:off x="914400" y="274638"/>
            <a:ext cx="7772400" cy="1143000"/>
          </a:xfrm>
          <a:prstGeom prst="rect">
            <a:avLst/>
          </a:prstGeom>
        </p:spPr>
        <p:txBody>
          <a:bodyPr bIns="91440" anchor="b" anchorCtr="0">
            <a:normAutofit/>
          </a:bodyPr>
          <a:lstStyle/>
          <a:p>
            <a:r>
              <a:rPr kumimoji="0" lang="pt-BR" smtClean="0"/>
              <a:t>Clique para editar o estilo do título mestre</a:t>
            </a:r>
            <a:endParaRPr kumimoji="0" lang="en-US"/>
          </a:p>
        </p:txBody>
      </p:sp>
      <p:sp>
        <p:nvSpPr>
          <p:cNvPr id="13" name="Espaço Reservado para Texto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pt-BR" smtClean="0"/>
              <a:t>Clique para editar os estilos do texto mestre</a:t>
            </a:r>
          </a:p>
          <a:p>
            <a:pPr lvl="1" eaLnBrk="1" latinLnBrk="0" hangingPunct="1"/>
            <a:r>
              <a:rPr kumimoji="0" lang="pt-BR" smtClean="0"/>
              <a:t>Segundo nível</a:t>
            </a:r>
          </a:p>
          <a:p>
            <a:pPr lvl="2" eaLnBrk="1" latinLnBrk="0" hangingPunct="1"/>
            <a:r>
              <a:rPr kumimoji="0" lang="pt-BR" smtClean="0"/>
              <a:t>Terceiro nível</a:t>
            </a:r>
          </a:p>
          <a:p>
            <a:pPr lvl="3" eaLnBrk="1" latinLnBrk="0" hangingPunct="1"/>
            <a:r>
              <a:rPr kumimoji="0" lang="pt-BR" smtClean="0"/>
              <a:t>Quarto nível</a:t>
            </a:r>
          </a:p>
          <a:p>
            <a:pPr lvl="4" eaLnBrk="1" latinLnBrk="0" hangingPunct="1"/>
            <a:r>
              <a:rPr kumimoji="0" lang="pt-BR" smtClean="0"/>
              <a:t>Quinto nível</a:t>
            </a:r>
            <a:endParaRPr kumimoji="0" lang="en-US"/>
          </a:p>
        </p:txBody>
      </p:sp>
      <p:sp>
        <p:nvSpPr>
          <p:cNvPr id="14" name="Espaço Reservado para Data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E2DAC605-CD63-453F-975D-1397A66CD751}" type="datetimeFigureOut">
              <a:rPr lang="pt-BR" smtClean="0"/>
              <a:pPr/>
              <a:t>13/09/2017</a:t>
            </a:fld>
            <a:endParaRPr lang="pt-BR"/>
          </a:p>
        </p:txBody>
      </p:sp>
      <p:sp>
        <p:nvSpPr>
          <p:cNvPr id="3" name="Espaço Reservado para Rodapé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pt-BR"/>
          </a:p>
        </p:txBody>
      </p:sp>
      <p:sp>
        <p:nvSpPr>
          <p:cNvPr id="23" name="Espaço Reservado para Número de Slide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A68C1F2A-BE4A-48F2-8066-608B138AA674}" type="slidenum">
              <a:rPr lang="pt-BR" smtClean="0"/>
              <a:pPr/>
              <a:t>‹nº›</a:t>
            </a:fld>
            <a:endParaRPr lang="pt-B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395536" y="2492896"/>
            <a:ext cx="4968552" cy="3240360"/>
          </a:xfrm>
        </p:spPr>
        <p:txBody>
          <a:bodyPr>
            <a:normAutofit fontScale="92500" lnSpcReduction="10000"/>
          </a:bodyPr>
          <a:lstStyle/>
          <a:p>
            <a:pPr algn="l"/>
            <a:endParaRPr lang="pt-BR" sz="3900" dirty="0" smtClean="0">
              <a:solidFill>
                <a:schemeClr val="tx1">
                  <a:lumMod val="85000"/>
                  <a:lumOff val="15000"/>
                </a:schemeClr>
              </a:solidFill>
            </a:endParaRPr>
          </a:p>
          <a:p>
            <a:pPr algn="l"/>
            <a:endParaRPr lang="pt-BR" sz="2800" dirty="0" smtClean="0">
              <a:solidFill>
                <a:schemeClr val="tx1">
                  <a:lumMod val="85000"/>
                  <a:lumOff val="15000"/>
                </a:schemeClr>
              </a:solidFill>
              <a:latin typeface="Century Schoolbook" pitchFamily="18" charset="0"/>
            </a:endParaRPr>
          </a:p>
          <a:p>
            <a:pPr algn="l"/>
            <a:r>
              <a:rPr lang="pt-BR" sz="2800" b="1" dirty="0" smtClean="0">
                <a:solidFill>
                  <a:srgbClr val="C00000"/>
                </a:solidFill>
                <a:latin typeface="Century Schoolbook" pitchFamily="18" charset="0"/>
              </a:rPr>
              <a:t>PROFESSOR: </a:t>
            </a:r>
            <a:r>
              <a:rPr lang="pt-BR" sz="2800" b="1" dirty="0" err="1" smtClean="0">
                <a:solidFill>
                  <a:srgbClr val="C00000"/>
                </a:solidFill>
                <a:latin typeface="Century Schoolbook" pitchFamily="18" charset="0"/>
              </a:rPr>
              <a:t>Valmi</a:t>
            </a:r>
            <a:endParaRPr lang="pt-BR" sz="2800" b="1" dirty="0" smtClean="0">
              <a:solidFill>
                <a:srgbClr val="C00000"/>
              </a:solidFill>
              <a:latin typeface="Century Schoolbook" pitchFamily="18" charset="0"/>
            </a:endParaRPr>
          </a:p>
          <a:p>
            <a:pPr algn="l"/>
            <a:r>
              <a:rPr lang="pt-BR" sz="2800" b="1" dirty="0" smtClean="0">
                <a:solidFill>
                  <a:srgbClr val="C00000"/>
                </a:solidFill>
                <a:latin typeface="Century Schoolbook" pitchFamily="18" charset="0"/>
              </a:rPr>
              <a:t>BOLSISTAS PIBID: </a:t>
            </a:r>
          </a:p>
          <a:p>
            <a:pPr algn="l"/>
            <a:r>
              <a:rPr lang="pt-BR" sz="2800" b="1" dirty="0" smtClean="0">
                <a:solidFill>
                  <a:srgbClr val="C00000"/>
                </a:solidFill>
                <a:latin typeface="Century Schoolbook" pitchFamily="18" charset="0"/>
              </a:rPr>
              <a:t>Cláudio </a:t>
            </a:r>
            <a:r>
              <a:rPr lang="pt-BR" sz="2800" b="1" dirty="0" err="1" smtClean="0">
                <a:solidFill>
                  <a:srgbClr val="C00000"/>
                </a:solidFill>
                <a:latin typeface="Century Schoolbook" pitchFamily="18" charset="0"/>
              </a:rPr>
              <a:t>Robélio</a:t>
            </a:r>
            <a:r>
              <a:rPr lang="pt-BR" sz="2800" b="1" dirty="0" smtClean="0">
                <a:solidFill>
                  <a:srgbClr val="C00000"/>
                </a:solidFill>
                <a:latin typeface="Century Schoolbook" pitchFamily="18" charset="0"/>
              </a:rPr>
              <a:t>; </a:t>
            </a:r>
          </a:p>
          <a:p>
            <a:pPr algn="l"/>
            <a:r>
              <a:rPr lang="pt-BR" sz="2800" b="1" dirty="0" err="1" smtClean="0">
                <a:solidFill>
                  <a:srgbClr val="C00000"/>
                </a:solidFill>
                <a:latin typeface="Century Schoolbook" pitchFamily="18" charset="0"/>
              </a:rPr>
              <a:t>Julhyane</a:t>
            </a:r>
            <a:r>
              <a:rPr lang="pt-BR" sz="2800" b="1" dirty="0" smtClean="0">
                <a:solidFill>
                  <a:srgbClr val="C00000"/>
                </a:solidFill>
                <a:latin typeface="Century Schoolbook" pitchFamily="18" charset="0"/>
              </a:rPr>
              <a:t> Oliveira</a:t>
            </a:r>
          </a:p>
          <a:p>
            <a:pPr algn="l"/>
            <a:r>
              <a:rPr lang="pt-BR" sz="2800" b="1" dirty="0" smtClean="0">
                <a:solidFill>
                  <a:srgbClr val="C00000"/>
                </a:solidFill>
                <a:latin typeface="Century Schoolbook" pitchFamily="18" charset="0"/>
              </a:rPr>
              <a:t>Karla Veríssimo</a:t>
            </a:r>
            <a:endParaRPr lang="pt-BR" sz="2800" b="1" dirty="0">
              <a:solidFill>
                <a:srgbClr val="C00000"/>
              </a:solidFill>
              <a:latin typeface="Century Schoolbook" pitchFamily="18" charset="0"/>
            </a:endParaRPr>
          </a:p>
        </p:txBody>
      </p:sp>
      <p:sp>
        <p:nvSpPr>
          <p:cNvPr id="2" name="Título 1"/>
          <p:cNvSpPr>
            <a:spLocks noGrp="1"/>
          </p:cNvSpPr>
          <p:nvPr>
            <p:ph type="ctrTitle"/>
          </p:nvPr>
        </p:nvSpPr>
        <p:spPr>
          <a:xfrm>
            <a:off x="642910" y="214291"/>
            <a:ext cx="7772400" cy="1285884"/>
          </a:xfrm>
        </p:spPr>
        <p:txBody>
          <a:bodyPr>
            <a:normAutofit fontScale="90000"/>
          </a:bodyPr>
          <a:lstStyle/>
          <a:p>
            <a:r>
              <a:rPr lang="pt-BR" sz="4000" b="1" dirty="0" smtClean="0">
                <a:solidFill>
                  <a:srgbClr val="C00000"/>
                </a:solidFill>
                <a:latin typeface="Century Schoolbook" pitchFamily="18" charset="0"/>
              </a:rPr>
              <a:t>ESCOLA ESTADUAL </a:t>
            </a:r>
            <a:r>
              <a:rPr lang="pt-BR" b="1" dirty="0" smtClean="0">
                <a:solidFill>
                  <a:srgbClr val="C00000"/>
                </a:solidFill>
                <a:latin typeface="Century Schoolbook" pitchFamily="18" charset="0"/>
              </a:rPr>
              <a:t>VIRGÍNIUS DA GAMA</a:t>
            </a:r>
            <a:endParaRPr lang="pt-BR" sz="4000" b="1" dirty="0">
              <a:solidFill>
                <a:srgbClr val="C00000"/>
              </a:solidFill>
              <a:latin typeface="Century Schoolbook" pitchFamily="18" charset="0"/>
            </a:endParaRPr>
          </a:p>
        </p:txBody>
      </p:sp>
      <p:sp>
        <p:nvSpPr>
          <p:cNvPr id="4" name="CaixaDeTexto 3"/>
          <p:cNvSpPr txBox="1"/>
          <p:nvPr/>
        </p:nvSpPr>
        <p:spPr>
          <a:xfrm>
            <a:off x="2339752" y="1916832"/>
            <a:ext cx="4678204" cy="830997"/>
          </a:xfrm>
          <a:prstGeom prst="rect">
            <a:avLst/>
          </a:prstGeom>
          <a:noFill/>
        </p:spPr>
        <p:txBody>
          <a:bodyPr wrap="none" rtlCol="0">
            <a:spAutoFit/>
          </a:bodyPr>
          <a:lstStyle/>
          <a:p>
            <a:r>
              <a:rPr lang="pt-BR" sz="4800" b="1" dirty="0" smtClean="0">
                <a:solidFill>
                  <a:schemeClr val="accent2">
                    <a:lumMod val="50000"/>
                  </a:schemeClr>
                </a:solidFill>
              </a:rPr>
              <a:t>REDAÇÃO ENEM</a:t>
            </a:r>
            <a:endParaRPr lang="pt-BR" sz="4800" b="1" dirty="0">
              <a:solidFill>
                <a:schemeClr val="accent2">
                  <a:lumMod val="50000"/>
                </a:schemeClr>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3347864" y="332656"/>
            <a:ext cx="2373920" cy="400110"/>
          </a:xfrm>
          <a:prstGeom prst="rect">
            <a:avLst/>
          </a:prstGeom>
          <a:noFill/>
          <a:ln>
            <a:solidFill>
              <a:schemeClr val="accent2">
                <a:lumMod val="75000"/>
              </a:schemeClr>
            </a:solidFill>
          </a:ln>
        </p:spPr>
        <p:txBody>
          <a:bodyPr wrap="none" rtlCol="0">
            <a:spAutoFit/>
          </a:bodyPr>
          <a:lstStyle/>
          <a:p>
            <a:r>
              <a:rPr lang="pt-BR" sz="2000" dirty="0" smtClean="0"/>
              <a:t>DESENVOLVIMENTO</a:t>
            </a:r>
            <a:endParaRPr lang="pt-BR" sz="2000" dirty="0"/>
          </a:p>
        </p:txBody>
      </p:sp>
      <p:sp>
        <p:nvSpPr>
          <p:cNvPr id="3" name="CaixaDeTexto 2"/>
          <p:cNvSpPr txBox="1"/>
          <p:nvPr/>
        </p:nvSpPr>
        <p:spPr>
          <a:xfrm>
            <a:off x="323528" y="908720"/>
            <a:ext cx="8568952" cy="4247317"/>
          </a:xfrm>
          <a:prstGeom prst="rect">
            <a:avLst/>
          </a:prstGeom>
          <a:noFill/>
        </p:spPr>
        <p:txBody>
          <a:bodyPr wrap="square" rtlCol="0">
            <a:spAutoFit/>
          </a:bodyPr>
          <a:lstStyle/>
          <a:p>
            <a:pPr algn="just"/>
            <a:r>
              <a:rPr lang="pt-BR" i="1" dirty="0" smtClean="0"/>
              <a:t>Ao longo da formação do território brasileiro, o </a:t>
            </a:r>
            <a:r>
              <a:rPr lang="pt-BR" i="1" dirty="0" err="1" smtClean="0"/>
              <a:t>patriarcalismo</a:t>
            </a:r>
            <a:r>
              <a:rPr lang="pt-BR" i="1" dirty="0" smtClean="0"/>
              <a:t> sempre esteve presente, como por exemplo na posição do “Senhor do Engenho”, consequentemente foi criada uma noção de inferioridade da mulher em relação ao homem. Dessa forma, muitas pessoas julgam ser correto tratar o sexo feminino de maneira diferenciada e até desrespeitosa. Logo, há muitos casos de violência contra esse grupo, em que a agressão física é a mais relatada, correspondendo a 51,68% dos casos. Nesse sentido, percebe-se que as mulheres têm suas imagens difamadas e seus direitos negligenciados por causa de uma cultural geral preconceituosa. Sendo assim, esse pensamento é passado de geração em geração, o que favorece o </a:t>
            </a:r>
            <a:r>
              <a:rPr lang="pt-BR" i="1" dirty="0" err="1" smtClean="0"/>
              <a:t>continuismo</a:t>
            </a:r>
            <a:r>
              <a:rPr lang="pt-BR" i="1" dirty="0" smtClean="0"/>
              <a:t> dos abusos.</a:t>
            </a:r>
            <a:r>
              <a:rPr lang="pt-BR" dirty="0" smtClean="0"/>
              <a:t> </a:t>
            </a:r>
          </a:p>
          <a:p>
            <a:pPr algn="just"/>
            <a:endParaRPr lang="pt-BR" dirty="0" smtClean="0"/>
          </a:p>
          <a:p>
            <a:pPr algn="just"/>
            <a:r>
              <a:rPr lang="pt-BR" i="1" dirty="0" smtClean="0"/>
              <a:t>Além dessa visão segregacionista, a lentidão e a burocracia do sistema punitivo colaboram com a permanência das inúmeras formas de agressão. No país, os processos são demorados e as medidas coercitivas acabam não sendo tomadas no devido momento. Isso ocorre também com a Lei Maria da Penha, que entre 2006 e 2011 teve apenas 33,4% dos casos julgados. Nessa perspectiva, muitos indivíduos ao verem essa ineficiência continuam violentando as mulheres e não são punidos. Assim, essas são alvos de torturas psicológicas e abusos sexuais em diversos locais, como em casa e no trabalho.</a:t>
            </a:r>
            <a:r>
              <a:rPr lang="pt-BR" dirty="0" smtClean="0"/>
              <a:t> </a:t>
            </a:r>
          </a:p>
          <a:p>
            <a:endParaRPr lang="pt-B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3707904" y="260648"/>
            <a:ext cx="1604927" cy="400110"/>
          </a:xfrm>
          <a:prstGeom prst="rect">
            <a:avLst/>
          </a:prstGeom>
          <a:noFill/>
          <a:ln>
            <a:solidFill>
              <a:schemeClr val="accent2">
                <a:lumMod val="75000"/>
              </a:schemeClr>
            </a:solidFill>
          </a:ln>
        </p:spPr>
        <p:txBody>
          <a:bodyPr wrap="none" rtlCol="0">
            <a:spAutoFit/>
          </a:bodyPr>
          <a:lstStyle/>
          <a:p>
            <a:r>
              <a:rPr lang="pt-BR" sz="2000" dirty="0" smtClean="0"/>
              <a:t>CONCLUSÃO</a:t>
            </a:r>
            <a:endParaRPr lang="pt-BR" sz="2000" dirty="0"/>
          </a:p>
        </p:txBody>
      </p:sp>
      <p:sp>
        <p:nvSpPr>
          <p:cNvPr id="3" name="CaixaDeTexto 2"/>
          <p:cNvSpPr txBox="1"/>
          <p:nvPr/>
        </p:nvSpPr>
        <p:spPr>
          <a:xfrm>
            <a:off x="323528" y="1052736"/>
            <a:ext cx="8352928" cy="3381695"/>
          </a:xfrm>
          <a:prstGeom prst="rect">
            <a:avLst/>
          </a:prstGeom>
          <a:noFill/>
        </p:spPr>
        <p:txBody>
          <a:bodyPr wrap="square" rtlCol="0">
            <a:spAutoFit/>
          </a:bodyPr>
          <a:lstStyle/>
          <a:p>
            <a:pPr algn="just">
              <a:lnSpc>
                <a:spcPct val="150000"/>
              </a:lnSpc>
            </a:pPr>
            <a:r>
              <a:rPr lang="pt-BR" i="1" dirty="0" smtClean="0"/>
              <a:t>A violência contra esse setor, portanto, ainda é uma realidade brasileira, pois há uma diminuição do valor das mulheres, além do Estado agir de forma lenta. Para que o Brasil seja mais articulado como um “corpo biológico” cabe ao Governo fazer parceria com as ONGs, em que elas possam encaminhar, mais rapidamente, os casos de agressões às Delegacias da Mulher e o Estado fiscalizar severamente o andamento dos processos. Passa a ser a função também das instituições de educação promoverem aulas de Sociologia, História e Biologia, que enfatizem a igualdade de gênero, por meio de palestras, materiais históricos e produções culturais, com o intuito de amenizar e, futuramente, acabar com o </a:t>
            </a:r>
            <a:r>
              <a:rPr lang="pt-BR" i="1" dirty="0" err="1" smtClean="0"/>
              <a:t>patriarcalismo</a:t>
            </a:r>
            <a:r>
              <a:rPr lang="pt-BR" i="1" dirty="0" smtClean="0"/>
              <a:t>. Outras medidas devem ser tomadas, mas, como disse Oscar Wilde: “O primeiro passo é o mais importante na evolução de um homem ou nação.</a:t>
            </a:r>
            <a:r>
              <a:rPr lang="pt-BR" dirty="0" smtClean="0"/>
              <a:t> ”</a:t>
            </a:r>
            <a:endParaRPr lang="pt-B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14400" y="274638"/>
            <a:ext cx="7772400" cy="634082"/>
          </a:xfrm>
          <a:ln>
            <a:solidFill>
              <a:srgbClr val="FFC000"/>
            </a:solidFill>
          </a:ln>
        </p:spPr>
        <p:txBody>
          <a:bodyPr>
            <a:normAutofit/>
          </a:bodyPr>
          <a:lstStyle/>
          <a:p>
            <a:pPr algn="ctr"/>
            <a:r>
              <a:rPr lang="pt-BR" sz="2500" b="1" dirty="0" smtClean="0">
                <a:solidFill>
                  <a:schemeClr val="tx1"/>
                </a:solidFill>
                <a:latin typeface="Century Schoolbook" pitchFamily="18" charset="0"/>
              </a:rPr>
              <a:t>COMPETÊNCIAS DA REDAÇÃO</a:t>
            </a:r>
          </a:p>
        </p:txBody>
      </p:sp>
      <p:sp>
        <p:nvSpPr>
          <p:cNvPr id="4" name="CaixaDeTexto 3"/>
          <p:cNvSpPr txBox="1"/>
          <p:nvPr/>
        </p:nvSpPr>
        <p:spPr>
          <a:xfrm>
            <a:off x="611560" y="1052736"/>
            <a:ext cx="8100392" cy="4212692"/>
          </a:xfrm>
          <a:prstGeom prst="rect">
            <a:avLst/>
          </a:prstGeom>
          <a:noFill/>
        </p:spPr>
        <p:txBody>
          <a:bodyPr wrap="square" rtlCol="0">
            <a:spAutoFit/>
          </a:bodyPr>
          <a:lstStyle/>
          <a:p>
            <a:pPr marL="342900" indent="-342900" algn="just">
              <a:lnSpc>
                <a:spcPct val="150000"/>
              </a:lnSpc>
              <a:buAutoNum type="arabicPeriod"/>
            </a:pPr>
            <a:r>
              <a:rPr lang="pt-BR" b="1" dirty="0" smtClean="0"/>
              <a:t>Demonstrar domínio</a:t>
            </a:r>
            <a:r>
              <a:rPr lang="pt-BR" dirty="0" smtClean="0"/>
              <a:t> da norma culta da língua escrita;</a:t>
            </a:r>
          </a:p>
          <a:p>
            <a:pPr marL="342900" indent="-342900" algn="just">
              <a:lnSpc>
                <a:spcPct val="150000"/>
              </a:lnSpc>
              <a:buAutoNum type="arabicPeriod"/>
            </a:pPr>
            <a:r>
              <a:rPr lang="pt-BR" b="1" dirty="0" smtClean="0"/>
              <a:t>Compreender a proposta de redação</a:t>
            </a:r>
            <a:r>
              <a:rPr lang="pt-BR" dirty="0" smtClean="0"/>
              <a:t> e aplicar conceitos das várias áreas de conhecimento para desenvolver o tema, dentro dos limites estruturais do texto dissertativo-argumentativo;</a:t>
            </a:r>
          </a:p>
          <a:p>
            <a:pPr marL="342900" indent="-342900" algn="just">
              <a:lnSpc>
                <a:spcPct val="150000"/>
              </a:lnSpc>
              <a:buAutoNum type="arabicPeriod"/>
            </a:pPr>
            <a:r>
              <a:rPr lang="pt-BR" b="1" dirty="0" smtClean="0"/>
              <a:t>Selecionar, relacionar, organizar e interpretar informações</a:t>
            </a:r>
            <a:r>
              <a:rPr lang="pt-BR" dirty="0" smtClean="0"/>
              <a:t>, fatos, opiniões e argumentos em defesa de um ponto de vista;</a:t>
            </a:r>
          </a:p>
          <a:p>
            <a:pPr marL="342900" indent="-342900" algn="just">
              <a:lnSpc>
                <a:spcPct val="150000"/>
              </a:lnSpc>
              <a:buAutoNum type="arabicPeriod"/>
            </a:pPr>
            <a:r>
              <a:rPr lang="pt-BR" b="1" dirty="0" smtClean="0"/>
              <a:t>Demonstrar conhecimento dos mecanismos linguísticos</a:t>
            </a:r>
            <a:r>
              <a:rPr lang="pt-BR" dirty="0" smtClean="0"/>
              <a:t> necessários para a construção da argumentação; e,</a:t>
            </a:r>
          </a:p>
          <a:p>
            <a:pPr marL="342900" indent="-342900" algn="just">
              <a:lnSpc>
                <a:spcPct val="150000"/>
              </a:lnSpc>
              <a:buAutoNum type="arabicPeriod"/>
            </a:pPr>
            <a:r>
              <a:rPr lang="pt-BR" b="1" dirty="0" smtClean="0"/>
              <a:t>Elaborar proposta de solução para o problema abordado</a:t>
            </a:r>
            <a:r>
              <a:rPr lang="pt-BR" dirty="0" smtClean="0"/>
              <a:t>, mostrando respeito aos valores humanos e considerando a diversidade sociocultural.</a:t>
            </a:r>
            <a:endParaRPr lang="pt-B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14400" y="274638"/>
            <a:ext cx="7772400" cy="562074"/>
          </a:xfrm>
          <a:ln>
            <a:solidFill>
              <a:srgbClr val="FFC000"/>
            </a:solidFill>
          </a:ln>
        </p:spPr>
        <p:txBody>
          <a:bodyPr>
            <a:normAutofit fontScale="90000"/>
          </a:bodyPr>
          <a:lstStyle/>
          <a:p>
            <a:pPr algn="ctr"/>
            <a:r>
              <a:rPr lang="pt-BR" sz="2800" b="1" dirty="0" smtClean="0">
                <a:solidFill>
                  <a:schemeClr val="tx1"/>
                </a:solidFill>
                <a:latin typeface="Century Schoolbook" pitchFamily="18" charset="0"/>
              </a:rPr>
              <a:t>ESTRUTURA</a:t>
            </a:r>
            <a:endParaRPr lang="pt-BR" sz="2800" b="1" dirty="0">
              <a:solidFill>
                <a:schemeClr val="tx1"/>
              </a:solidFill>
              <a:latin typeface="Century Schoolbook" pitchFamily="18" charset="0"/>
            </a:endParaRPr>
          </a:p>
        </p:txBody>
      </p:sp>
      <p:pic>
        <p:nvPicPr>
          <p:cNvPr id="3" name="Picture 2" descr="C:\Users\Cristiano\Documents\dissertacao.png"/>
          <p:cNvPicPr>
            <a:picLocks noChangeAspect="1" noChangeArrowheads="1"/>
          </p:cNvPicPr>
          <p:nvPr/>
        </p:nvPicPr>
        <p:blipFill>
          <a:blip r:embed="rId2" cstate="print"/>
          <a:srcRect/>
          <a:stretch>
            <a:fillRect/>
          </a:stretch>
        </p:blipFill>
        <p:spPr bwMode="auto">
          <a:xfrm>
            <a:off x="827584" y="908721"/>
            <a:ext cx="7416824" cy="5256584"/>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1"/>
          <p:cNvSpPr>
            <a:spLocks noGrp="1"/>
          </p:cNvSpPr>
          <p:nvPr>
            <p:ph type="title"/>
          </p:nvPr>
        </p:nvSpPr>
        <p:spPr>
          <a:xfrm>
            <a:off x="914400" y="274638"/>
            <a:ext cx="7772400" cy="562074"/>
          </a:xfrm>
          <a:ln>
            <a:solidFill>
              <a:srgbClr val="FFC000"/>
            </a:solidFill>
          </a:ln>
        </p:spPr>
        <p:txBody>
          <a:bodyPr>
            <a:normAutofit fontScale="90000"/>
          </a:bodyPr>
          <a:lstStyle/>
          <a:p>
            <a:pPr algn="ctr"/>
            <a:r>
              <a:rPr lang="pt-BR" sz="2800" b="1" dirty="0" smtClean="0">
                <a:solidFill>
                  <a:schemeClr val="tx1"/>
                </a:solidFill>
                <a:latin typeface="Century Schoolbook" pitchFamily="18" charset="0"/>
              </a:rPr>
              <a:t>ESTRUTURA</a:t>
            </a:r>
            <a:endParaRPr lang="pt-BR" sz="2800" b="1" dirty="0">
              <a:solidFill>
                <a:schemeClr val="tx1"/>
              </a:solidFill>
              <a:latin typeface="Century Schoolbook" pitchFamily="18" charset="0"/>
            </a:endParaRPr>
          </a:p>
        </p:txBody>
      </p:sp>
      <p:sp>
        <p:nvSpPr>
          <p:cNvPr id="4" name="CaixaDeTexto 3"/>
          <p:cNvSpPr txBox="1"/>
          <p:nvPr/>
        </p:nvSpPr>
        <p:spPr>
          <a:xfrm>
            <a:off x="3563888" y="980728"/>
            <a:ext cx="1817485" cy="400110"/>
          </a:xfrm>
          <a:prstGeom prst="rect">
            <a:avLst/>
          </a:prstGeom>
          <a:noFill/>
          <a:ln>
            <a:solidFill>
              <a:schemeClr val="accent2">
                <a:lumMod val="75000"/>
              </a:schemeClr>
            </a:solidFill>
          </a:ln>
        </p:spPr>
        <p:txBody>
          <a:bodyPr wrap="none" rtlCol="0">
            <a:spAutoFit/>
          </a:bodyPr>
          <a:lstStyle/>
          <a:p>
            <a:r>
              <a:rPr lang="pt-BR" sz="2000" b="1" dirty="0" smtClean="0"/>
              <a:t>INTRODUÇÃO</a:t>
            </a:r>
            <a:endParaRPr lang="pt-BR" sz="2000" b="1" dirty="0"/>
          </a:p>
        </p:txBody>
      </p:sp>
      <p:sp>
        <p:nvSpPr>
          <p:cNvPr id="5" name="CaixaDeTexto 4"/>
          <p:cNvSpPr txBox="1"/>
          <p:nvPr/>
        </p:nvSpPr>
        <p:spPr>
          <a:xfrm>
            <a:off x="395536" y="1412776"/>
            <a:ext cx="8424936" cy="3797193"/>
          </a:xfrm>
          <a:prstGeom prst="rect">
            <a:avLst/>
          </a:prstGeom>
          <a:noFill/>
        </p:spPr>
        <p:txBody>
          <a:bodyPr wrap="square" rtlCol="0">
            <a:spAutoFit/>
          </a:bodyPr>
          <a:lstStyle/>
          <a:p>
            <a:pPr algn="just">
              <a:lnSpc>
                <a:spcPct val="150000"/>
              </a:lnSpc>
              <a:buFont typeface="Wingdings" pitchFamily="2" charset="2"/>
              <a:buChar char="Ø"/>
            </a:pPr>
            <a:r>
              <a:rPr lang="pt-BR" dirty="0" smtClean="0"/>
              <a:t>Expor (apresentar) as principais questões a serem abordadas no restante do texto;</a:t>
            </a:r>
          </a:p>
          <a:p>
            <a:pPr algn="just">
              <a:lnSpc>
                <a:spcPct val="150000"/>
              </a:lnSpc>
              <a:buFont typeface="Wingdings" pitchFamily="2" charset="2"/>
              <a:buChar char="Ø"/>
            </a:pPr>
            <a:r>
              <a:rPr lang="pt-BR" dirty="0" smtClean="0"/>
              <a:t>Relacionar o tema a aspectos pessoais e/ou sociais;</a:t>
            </a:r>
          </a:p>
          <a:p>
            <a:pPr algn="just">
              <a:lnSpc>
                <a:spcPct val="150000"/>
              </a:lnSpc>
            </a:pPr>
            <a:r>
              <a:rPr lang="pt-BR" b="1" dirty="0" smtClean="0"/>
              <a:t>DICAS:</a:t>
            </a:r>
          </a:p>
          <a:p>
            <a:pPr algn="just">
              <a:lnSpc>
                <a:spcPct val="150000"/>
              </a:lnSpc>
              <a:buFont typeface="Wingdings" pitchFamily="2" charset="2"/>
              <a:buChar char="Ø"/>
            </a:pPr>
            <a:r>
              <a:rPr lang="pt-BR" dirty="0" smtClean="0"/>
              <a:t>Ler artigos de jornais e revistas (Analise como autor utiliza as características desse gênero textual para chamar a atenção do leitor)</a:t>
            </a:r>
          </a:p>
          <a:p>
            <a:pPr algn="just">
              <a:lnSpc>
                <a:spcPct val="150000"/>
              </a:lnSpc>
            </a:pPr>
            <a:r>
              <a:rPr lang="pt-BR" b="1" dirty="0" smtClean="0"/>
              <a:t>CUIDADO:</a:t>
            </a:r>
          </a:p>
          <a:p>
            <a:pPr algn="just">
              <a:lnSpc>
                <a:spcPct val="150000"/>
              </a:lnSpc>
              <a:buFont typeface="Wingdings" pitchFamily="2" charset="2"/>
              <a:buChar char="Ø"/>
            </a:pPr>
            <a:r>
              <a:rPr lang="pt-BR" dirty="0" smtClean="0"/>
              <a:t>Não usar muitas informações;</a:t>
            </a:r>
          </a:p>
          <a:p>
            <a:pPr algn="just">
              <a:lnSpc>
                <a:spcPct val="150000"/>
              </a:lnSpc>
              <a:buFont typeface="Wingdings" pitchFamily="2" charset="2"/>
              <a:buChar char="Ø"/>
            </a:pPr>
            <a:r>
              <a:rPr lang="pt-BR" dirty="0" smtClean="0"/>
              <a:t>Não utilizar informações que não vai desenvolver ao longo do texto;</a:t>
            </a:r>
          </a:p>
          <a:p>
            <a:pPr algn="just">
              <a:lnSpc>
                <a:spcPct val="150000"/>
              </a:lnSpc>
              <a:buFont typeface="Wingdings" pitchFamily="2" charset="2"/>
              <a:buChar char="Ø"/>
            </a:pPr>
            <a:r>
              <a:rPr lang="pt-BR" dirty="0" smtClean="0"/>
              <a:t>Não elaborar introduções muito longas.</a:t>
            </a:r>
            <a:endParaRPr lang="pt-B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1"/>
          <p:cNvSpPr>
            <a:spLocks noGrp="1"/>
          </p:cNvSpPr>
          <p:nvPr>
            <p:ph type="title"/>
          </p:nvPr>
        </p:nvSpPr>
        <p:spPr>
          <a:xfrm>
            <a:off x="914400" y="274638"/>
            <a:ext cx="7772400" cy="562074"/>
          </a:xfrm>
          <a:ln>
            <a:solidFill>
              <a:srgbClr val="FFC000"/>
            </a:solidFill>
          </a:ln>
        </p:spPr>
        <p:txBody>
          <a:bodyPr>
            <a:normAutofit fontScale="90000"/>
          </a:bodyPr>
          <a:lstStyle/>
          <a:p>
            <a:pPr algn="ctr"/>
            <a:r>
              <a:rPr lang="pt-BR" sz="2800" b="1" dirty="0" smtClean="0">
                <a:solidFill>
                  <a:schemeClr val="tx1"/>
                </a:solidFill>
                <a:latin typeface="Century Schoolbook" pitchFamily="18" charset="0"/>
              </a:rPr>
              <a:t>ESTRUTURA</a:t>
            </a:r>
            <a:endParaRPr lang="pt-BR" sz="2800" b="1" dirty="0">
              <a:solidFill>
                <a:schemeClr val="tx1"/>
              </a:solidFill>
              <a:latin typeface="Century Schoolbook" pitchFamily="18" charset="0"/>
            </a:endParaRPr>
          </a:p>
        </p:txBody>
      </p:sp>
      <p:sp>
        <p:nvSpPr>
          <p:cNvPr id="4" name="CaixaDeTexto 3"/>
          <p:cNvSpPr txBox="1"/>
          <p:nvPr/>
        </p:nvSpPr>
        <p:spPr>
          <a:xfrm>
            <a:off x="3419872" y="908720"/>
            <a:ext cx="2461251" cy="400110"/>
          </a:xfrm>
          <a:prstGeom prst="rect">
            <a:avLst/>
          </a:prstGeom>
          <a:noFill/>
          <a:ln>
            <a:solidFill>
              <a:schemeClr val="accent2">
                <a:lumMod val="75000"/>
              </a:schemeClr>
            </a:solidFill>
          </a:ln>
        </p:spPr>
        <p:txBody>
          <a:bodyPr wrap="none" rtlCol="0">
            <a:spAutoFit/>
          </a:bodyPr>
          <a:lstStyle/>
          <a:p>
            <a:r>
              <a:rPr lang="pt-BR" sz="2000" b="1" dirty="0" smtClean="0"/>
              <a:t>DESENVOLVIMENTO</a:t>
            </a:r>
            <a:endParaRPr lang="pt-BR" sz="2000" b="1" dirty="0"/>
          </a:p>
        </p:txBody>
      </p:sp>
      <p:sp>
        <p:nvSpPr>
          <p:cNvPr id="5" name="CaixaDeTexto 4"/>
          <p:cNvSpPr txBox="1"/>
          <p:nvPr/>
        </p:nvSpPr>
        <p:spPr>
          <a:xfrm>
            <a:off x="611560" y="1412776"/>
            <a:ext cx="6215035" cy="4755148"/>
          </a:xfrm>
          <a:prstGeom prst="rect">
            <a:avLst/>
          </a:prstGeom>
          <a:noFill/>
        </p:spPr>
        <p:txBody>
          <a:bodyPr wrap="square" rtlCol="0">
            <a:spAutoFit/>
          </a:bodyPr>
          <a:lstStyle/>
          <a:p>
            <a:pPr algn="just">
              <a:lnSpc>
                <a:spcPct val="150000"/>
              </a:lnSpc>
              <a:buFont typeface="Wingdings" pitchFamily="2" charset="2"/>
              <a:buChar char="Ø"/>
            </a:pPr>
            <a:r>
              <a:rPr lang="pt-BR" dirty="0" smtClean="0"/>
              <a:t>Argumentação;</a:t>
            </a:r>
          </a:p>
          <a:p>
            <a:pPr algn="just">
              <a:lnSpc>
                <a:spcPct val="150000"/>
              </a:lnSpc>
              <a:buFont typeface="Wingdings" pitchFamily="2" charset="2"/>
              <a:buChar char="Ø"/>
            </a:pPr>
            <a:r>
              <a:rPr lang="pt-BR" dirty="0" smtClean="0"/>
              <a:t>Informações mais polêmicas devem aparecer;</a:t>
            </a:r>
          </a:p>
          <a:p>
            <a:pPr algn="just">
              <a:lnSpc>
                <a:spcPct val="150000"/>
              </a:lnSpc>
              <a:buFont typeface="Wingdings" pitchFamily="2" charset="2"/>
              <a:buChar char="Ø"/>
            </a:pPr>
            <a:r>
              <a:rPr lang="pt-BR" dirty="0" smtClean="0"/>
              <a:t>Pode dar voz a visões opostas sobre o assunto;</a:t>
            </a:r>
          </a:p>
          <a:p>
            <a:pPr algn="just">
              <a:lnSpc>
                <a:spcPct val="150000"/>
              </a:lnSpc>
              <a:buFont typeface="Wingdings" pitchFamily="2" charset="2"/>
              <a:buChar char="Ø"/>
            </a:pPr>
            <a:r>
              <a:rPr lang="pt-BR" dirty="0" smtClean="0"/>
              <a:t>Tudo o que foi levantado na introdução deve ser discutido aqui;</a:t>
            </a:r>
          </a:p>
          <a:p>
            <a:pPr algn="just">
              <a:lnSpc>
                <a:spcPct val="150000"/>
              </a:lnSpc>
              <a:buFont typeface="Wingdings" pitchFamily="2" charset="2"/>
              <a:buChar char="Ø"/>
            </a:pPr>
            <a:r>
              <a:rPr lang="pt-BR" dirty="0" smtClean="0"/>
              <a:t>Reserve ao menos dois parágrafos;</a:t>
            </a:r>
          </a:p>
          <a:p>
            <a:pPr algn="just">
              <a:lnSpc>
                <a:spcPct val="150000"/>
              </a:lnSpc>
            </a:pPr>
            <a:endParaRPr lang="pt-BR" dirty="0" smtClean="0"/>
          </a:p>
          <a:p>
            <a:pPr algn="just">
              <a:lnSpc>
                <a:spcPct val="150000"/>
              </a:lnSpc>
            </a:pPr>
            <a:r>
              <a:rPr lang="pt-BR" b="1" dirty="0" smtClean="0"/>
              <a:t>CUIDADOS</a:t>
            </a:r>
          </a:p>
          <a:p>
            <a:pPr algn="just">
              <a:lnSpc>
                <a:spcPct val="150000"/>
              </a:lnSpc>
              <a:buFont typeface="Wingdings" pitchFamily="2" charset="2"/>
              <a:buChar char="Ø"/>
            </a:pPr>
            <a:r>
              <a:rPr lang="pt-BR" dirty="0" smtClean="0"/>
              <a:t>Evitar repetições de informações;</a:t>
            </a:r>
          </a:p>
          <a:p>
            <a:pPr algn="just">
              <a:lnSpc>
                <a:spcPct val="150000"/>
              </a:lnSpc>
              <a:buFont typeface="Wingdings" pitchFamily="2" charset="2"/>
              <a:buChar char="Ø"/>
            </a:pPr>
            <a:r>
              <a:rPr lang="pt-BR" dirty="0" smtClean="0"/>
              <a:t>Evitar exemplos confusos e que não tenham legitimidade;</a:t>
            </a:r>
          </a:p>
          <a:p>
            <a:pPr algn="just">
              <a:lnSpc>
                <a:spcPct val="150000"/>
              </a:lnSpc>
              <a:buFont typeface="Wingdings" pitchFamily="2" charset="2"/>
              <a:buChar char="Ø"/>
            </a:pPr>
            <a:endParaRPr lang="pt-BR" sz="2000" dirty="0" smtClean="0"/>
          </a:p>
          <a:p>
            <a:pPr algn="just">
              <a:lnSpc>
                <a:spcPct val="150000"/>
              </a:lnSpc>
              <a:buFont typeface="Wingdings" pitchFamily="2" charset="2"/>
              <a:buChar char="Ø"/>
            </a:pPr>
            <a:endParaRPr lang="pt-BR" sz="2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1"/>
          <p:cNvSpPr>
            <a:spLocks noGrp="1"/>
          </p:cNvSpPr>
          <p:nvPr>
            <p:ph type="title"/>
          </p:nvPr>
        </p:nvSpPr>
        <p:spPr>
          <a:xfrm>
            <a:off x="914400" y="274638"/>
            <a:ext cx="7772400" cy="562074"/>
          </a:xfrm>
          <a:ln>
            <a:solidFill>
              <a:srgbClr val="FFC000"/>
            </a:solidFill>
          </a:ln>
        </p:spPr>
        <p:txBody>
          <a:bodyPr>
            <a:normAutofit fontScale="90000"/>
          </a:bodyPr>
          <a:lstStyle/>
          <a:p>
            <a:pPr algn="ctr"/>
            <a:r>
              <a:rPr lang="pt-BR" sz="2800" b="1" dirty="0" smtClean="0">
                <a:solidFill>
                  <a:schemeClr val="tx1"/>
                </a:solidFill>
                <a:latin typeface="Century Schoolbook" pitchFamily="18" charset="0"/>
              </a:rPr>
              <a:t>ESTRUTURA</a:t>
            </a:r>
            <a:endParaRPr lang="pt-BR" sz="2800" b="1" dirty="0">
              <a:solidFill>
                <a:schemeClr val="tx1"/>
              </a:solidFill>
              <a:latin typeface="Century Schoolbook" pitchFamily="18" charset="0"/>
            </a:endParaRPr>
          </a:p>
        </p:txBody>
      </p:sp>
      <p:sp>
        <p:nvSpPr>
          <p:cNvPr id="4" name="CaixaDeTexto 3"/>
          <p:cNvSpPr txBox="1"/>
          <p:nvPr/>
        </p:nvSpPr>
        <p:spPr>
          <a:xfrm>
            <a:off x="3635896" y="980728"/>
            <a:ext cx="1643399" cy="400110"/>
          </a:xfrm>
          <a:prstGeom prst="rect">
            <a:avLst/>
          </a:prstGeom>
          <a:noFill/>
          <a:ln>
            <a:solidFill>
              <a:schemeClr val="accent2">
                <a:lumMod val="75000"/>
              </a:schemeClr>
            </a:solidFill>
          </a:ln>
        </p:spPr>
        <p:txBody>
          <a:bodyPr wrap="none" rtlCol="0">
            <a:spAutoFit/>
          </a:bodyPr>
          <a:lstStyle/>
          <a:p>
            <a:r>
              <a:rPr lang="pt-BR" sz="2000" b="1" dirty="0" smtClean="0"/>
              <a:t>CONCLUSÃO</a:t>
            </a:r>
            <a:endParaRPr lang="pt-BR" sz="2000" b="1" dirty="0"/>
          </a:p>
        </p:txBody>
      </p:sp>
      <p:sp>
        <p:nvSpPr>
          <p:cNvPr id="6" name="CaixaDeTexto 5"/>
          <p:cNvSpPr txBox="1"/>
          <p:nvPr/>
        </p:nvSpPr>
        <p:spPr>
          <a:xfrm>
            <a:off x="683568" y="1556792"/>
            <a:ext cx="6958380" cy="2362185"/>
          </a:xfrm>
          <a:prstGeom prst="rect">
            <a:avLst/>
          </a:prstGeom>
          <a:noFill/>
        </p:spPr>
        <p:txBody>
          <a:bodyPr wrap="none" rtlCol="0">
            <a:spAutoFit/>
          </a:bodyPr>
          <a:lstStyle/>
          <a:p>
            <a:pPr algn="just">
              <a:lnSpc>
                <a:spcPct val="150000"/>
              </a:lnSpc>
              <a:buFont typeface="Wingdings" pitchFamily="2" charset="2"/>
              <a:buChar char="Ø"/>
            </a:pPr>
            <a:r>
              <a:rPr lang="pt-BR" sz="2000" dirty="0" smtClean="0"/>
              <a:t>Solução;</a:t>
            </a:r>
          </a:p>
          <a:p>
            <a:pPr algn="just">
              <a:lnSpc>
                <a:spcPct val="150000"/>
              </a:lnSpc>
              <a:buFont typeface="Wingdings" pitchFamily="2" charset="2"/>
              <a:buChar char="Ø"/>
            </a:pPr>
            <a:r>
              <a:rPr lang="pt-BR" sz="2000" dirty="0" smtClean="0"/>
              <a:t>Agora é a hora de apresentar as possíveis saídas para o problema;</a:t>
            </a:r>
          </a:p>
          <a:p>
            <a:pPr algn="just">
              <a:lnSpc>
                <a:spcPct val="150000"/>
              </a:lnSpc>
              <a:buFont typeface="Wingdings" pitchFamily="2" charset="2"/>
              <a:buChar char="Ø"/>
            </a:pPr>
            <a:r>
              <a:rPr lang="pt-BR" sz="2000" dirty="0" smtClean="0"/>
              <a:t>Propor uma solução ao problema, uma intervenção, e que contemple a </a:t>
            </a:r>
          </a:p>
          <a:p>
            <a:pPr algn="just">
              <a:lnSpc>
                <a:spcPct val="150000"/>
              </a:lnSpc>
            </a:pPr>
            <a:r>
              <a:rPr lang="pt-BR" sz="2000" dirty="0" smtClean="0"/>
              <a:t>perspectiva dos Direitos Humanos;</a:t>
            </a:r>
          </a:p>
          <a:p>
            <a:pPr algn="just">
              <a:lnSpc>
                <a:spcPct val="150000"/>
              </a:lnSpc>
              <a:buFont typeface="Wingdings" pitchFamily="2" charset="2"/>
              <a:buChar char="Ø"/>
            </a:pPr>
            <a:r>
              <a:rPr lang="pt-BR" sz="2000" dirty="0" smtClean="0"/>
              <a:t>Dê a solução a partir dos pontos levantados por você na sua redação</a:t>
            </a:r>
            <a:endParaRPr lang="pt-BR" sz="2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1"/>
          <p:cNvSpPr>
            <a:spLocks noGrp="1"/>
          </p:cNvSpPr>
          <p:nvPr>
            <p:ph type="title"/>
          </p:nvPr>
        </p:nvSpPr>
        <p:spPr>
          <a:xfrm>
            <a:off x="914400" y="274638"/>
            <a:ext cx="7772400" cy="562074"/>
          </a:xfrm>
          <a:ln>
            <a:solidFill>
              <a:srgbClr val="FFC000"/>
            </a:solidFill>
          </a:ln>
        </p:spPr>
        <p:txBody>
          <a:bodyPr>
            <a:normAutofit fontScale="90000"/>
          </a:bodyPr>
          <a:lstStyle/>
          <a:p>
            <a:pPr algn="ctr"/>
            <a:r>
              <a:rPr lang="pt-BR" sz="2800" b="1" dirty="0" smtClean="0">
                <a:solidFill>
                  <a:schemeClr val="tx1"/>
                </a:solidFill>
                <a:latin typeface="Century Schoolbook" pitchFamily="18" charset="0"/>
              </a:rPr>
              <a:t>ESTRUTURA</a:t>
            </a:r>
            <a:endParaRPr lang="pt-BR" sz="2800" b="1" dirty="0">
              <a:solidFill>
                <a:schemeClr val="tx1"/>
              </a:solidFill>
              <a:latin typeface="Century Schoolbook" pitchFamily="18" charset="0"/>
            </a:endParaRPr>
          </a:p>
        </p:txBody>
      </p:sp>
      <p:pic>
        <p:nvPicPr>
          <p:cNvPr id="2050" name="Picture 2" descr="C:\Users\Cristiano\Documents\esquema-redacao-nota-1000.png"/>
          <p:cNvPicPr>
            <a:picLocks noChangeAspect="1" noChangeArrowheads="1"/>
          </p:cNvPicPr>
          <p:nvPr/>
        </p:nvPicPr>
        <p:blipFill>
          <a:blip r:embed="rId2" cstate="print"/>
          <a:srcRect/>
          <a:stretch>
            <a:fillRect/>
          </a:stretch>
        </p:blipFill>
        <p:spPr bwMode="auto">
          <a:xfrm>
            <a:off x="971600" y="1052736"/>
            <a:ext cx="7272808" cy="5023099"/>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Cristiano\Documents\concluso-de-texto-dissertativoargumentativo-4-728.jpg"/>
          <p:cNvPicPr>
            <a:picLocks noChangeAspect="1" noChangeArrowheads="1"/>
          </p:cNvPicPr>
          <p:nvPr/>
        </p:nvPicPr>
        <p:blipFill>
          <a:blip r:embed="rId2" cstate="print"/>
          <a:srcRect/>
          <a:stretch>
            <a:fillRect/>
          </a:stretch>
        </p:blipFill>
        <p:spPr bwMode="auto">
          <a:xfrm>
            <a:off x="1115616" y="980728"/>
            <a:ext cx="7344816" cy="5200650"/>
          </a:xfrm>
          <a:prstGeom prst="rect">
            <a:avLst/>
          </a:prstGeom>
          <a:noFill/>
        </p:spPr>
      </p:pic>
      <p:sp>
        <p:nvSpPr>
          <p:cNvPr id="6" name="Título 1"/>
          <p:cNvSpPr>
            <a:spLocks noGrp="1"/>
          </p:cNvSpPr>
          <p:nvPr>
            <p:ph type="title"/>
          </p:nvPr>
        </p:nvSpPr>
        <p:spPr>
          <a:xfrm>
            <a:off x="914400" y="274638"/>
            <a:ext cx="7772400" cy="562074"/>
          </a:xfrm>
          <a:ln>
            <a:solidFill>
              <a:srgbClr val="FFC000"/>
            </a:solidFill>
          </a:ln>
        </p:spPr>
        <p:txBody>
          <a:bodyPr>
            <a:normAutofit fontScale="90000"/>
          </a:bodyPr>
          <a:lstStyle/>
          <a:p>
            <a:pPr algn="ctr"/>
            <a:r>
              <a:rPr lang="pt-BR" sz="2800" b="1" dirty="0" smtClean="0">
                <a:solidFill>
                  <a:schemeClr val="tx1"/>
                </a:solidFill>
                <a:latin typeface="Century Schoolbook" pitchFamily="18" charset="0"/>
              </a:rPr>
              <a:t>ESTRUTURA</a:t>
            </a:r>
            <a:endParaRPr lang="pt-BR" sz="2800" b="1" dirty="0">
              <a:solidFill>
                <a:schemeClr val="tx1"/>
              </a:solidFill>
              <a:latin typeface="Century Schoolbook"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251520" y="1412776"/>
            <a:ext cx="8604448" cy="3797193"/>
          </a:xfrm>
          <a:prstGeom prst="rect">
            <a:avLst/>
          </a:prstGeom>
          <a:noFill/>
        </p:spPr>
        <p:txBody>
          <a:bodyPr wrap="square" rtlCol="0">
            <a:spAutoFit/>
          </a:bodyPr>
          <a:lstStyle/>
          <a:p>
            <a:pPr algn="just">
              <a:lnSpc>
                <a:spcPct val="150000"/>
              </a:lnSpc>
            </a:pPr>
            <a:r>
              <a:rPr lang="pt-BR" i="1" dirty="0" smtClean="0"/>
              <a:t>De acordo com o sociólogo Émile </a:t>
            </a:r>
            <a:r>
              <a:rPr lang="pt-BR" i="1" dirty="0" err="1" smtClean="0"/>
              <a:t>Durkheim</a:t>
            </a:r>
            <a:r>
              <a:rPr lang="pt-BR" i="1" dirty="0" smtClean="0"/>
              <a:t>, a sociedade pode ser comparada a um “corpo biológico” por ser, assim como esse, composta por partes que interagem entre si. Desse modo, para que esse organismo seja igualitário e coeso, é necessário que todos os direitos dos cidadãos sejam garantidos. Contudo, no Brasil, isso não ocorre, pois em pleno século XXI as mulheres ainda são alvos de violência. Esse quadro de persistência de maus tratos com esse setor é fruto, principalmente, de uma cultura de valorização do sexo masculino e de punições lentas e pouco eficientes por parte do Governo.</a:t>
            </a:r>
          </a:p>
          <a:p>
            <a:pPr algn="just">
              <a:lnSpc>
                <a:spcPct val="150000"/>
              </a:lnSpc>
            </a:pPr>
            <a:endParaRPr lang="pt-BR" dirty="0" smtClean="0"/>
          </a:p>
          <a:p>
            <a:pPr algn="just">
              <a:lnSpc>
                <a:spcPct val="150000"/>
              </a:lnSpc>
            </a:pPr>
            <a:endParaRPr lang="pt-BR" dirty="0" smtClean="0"/>
          </a:p>
          <a:p>
            <a:pPr algn="just">
              <a:lnSpc>
                <a:spcPct val="150000"/>
              </a:lnSpc>
            </a:pPr>
            <a:r>
              <a:rPr lang="pt-BR" dirty="0" smtClean="0"/>
              <a:t>Trecho da redação da estudante Anna Beatriz </a:t>
            </a:r>
            <a:r>
              <a:rPr lang="pt-BR" dirty="0" err="1" smtClean="0"/>
              <a:t>Wreden</a:t>
            </a:r>
            <a:endParaRPr lang="pt-BR" dirty="0"/>
          </a:p>
        </p:txBody>
      </p:sp>
      <p:sp>
        <p:nvSpPr>
          <p:cNvPr id="3" name="CaixaDeTexto 2"/>
          <p:cNvSpPr txBox="1"/>
          <p:nvPr/>
        </p:nvSpPr>
        <p:spPr>
          <a:xfrm>
            <a:off x="2195736" y="188640"/>
            <a:ext cx="4626972" cy="461665"/>
          </a:xfrm>
          <a:prstGeom prst="rect">
            <a:avLst/>
          </a:prstGeom>
          <a:noFill/>
          <a:ln>
            <a:solidFill>
              <a:schemeClr val="accent2">
                <a:lumMod val="60000"/>
                <a:lumOff val="40000"/>
              </a:schemeClr>
            </a:solidFill>
          </a:ln>
        </p:spPr>
        <p:txBody>
          <a:bodyPr wrap="none" rtlCol="0">
            <a:spAutoFit/>
          </a:bodyPr>
          <a:lstStyle/>
          <a:p>
            <a:r>
              <a:rPr lang="pt-BR" sz="2400" dirty="0" smtClean="0"/>
              <a:t>EXEMPLO DE REDAÇÃO NOTA MIL</a:t>
            </a:r>
            <a:endParaRPr lang="pt-BR" sz="2400" dirty="0"/>
          </a:p>
        </p:txBody>
      </p:sp>
      <p:sp>
        <p:nvSpPr>
          <p:cNvPr id="4" name="CaixaDeTexto 3"/>
          <p:cNvSpPr txBox="1"/>
          <p:nvPr/>
        </p:nvSpPr>
        <p:spPr>
          <a:xfrm>
            <a:off x="3491880" y="764704"/>
            <a:ext cx="1737335" cy="400110"/>
          </a:xfrm>
          <a:prstGeom prst="rect">
            <a:avLst/>
          </a:prstGeom>
          <a:noFill/>
          <a:ln>
            <a:solidFill>
              <a:schemeClr val="accent2">
                <a:lumMod val="75000"/>
              </a:schemeClr>
            </a:solidFill>
          </a:ln>
        </p:spPr>
        <p:txBody>
          <a:bodyPr wrap="none" rtlCol="0">
            <a:spAutoFit/>
          </a:bodyPr>
          <a:lstStyle/>
          <a:p>
            <a:r>
              <a:rPr lang="pt-BR" sz="2000" dirty="0" smtClean="0"/>
              <a:t>INTRODUÇÃO</a:t>
            </a:r>
            <a:endParaRPr lang="pt-BR" sz="20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trimônio Líquido">
  <a:themeElements>
    <a:clrScheme name="Aspecto">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Patrimônio Líquido">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trimônio Líquido">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583</TotalTime>
  <Words>784</Words>
  <Application>Microsoft Office PowerPoint</Application>
  <PresentationFormat>Apresentação na tela (4:3)</PresentationFormat>
  <Paragraphs>58</Paragraphs>
  <Slides>11</Slides>
  <Notes>0</Notes>
  <HiddenSlides>0</HiddenSlides>
  <MMClips>0</MMClips>
  <ScaleCrop>false</ScaleCrop>
  <HeadingPairs>
    <vt:vector size="4" baseType="variant">
      <vt:variant>
        <vt:lpstr>Tema</vt:lpstr>
      </vt:variant>
      <vt:variant>
        <vt:i4>1</vt:i4>
      </vt:variant>
      <vt:variant>
        <vt:lpstr>Títulos de slides</vt:lpstr>
      </vt:variant>
      <vt:variant>
        <vt:i4>11</vt:i4>
      </vt:variant>
    </vt:vector>
  </HeadingPairs>
  <TitlesOfParts>
    <vt:vector size="12" baseType="lpstr">
      <vt:lpstr>Patrimônio Líquido</vt:lpstr>
      <vt:lpstr>ESCOLA ESTADUAL VIRGÍNIUS DA GAMA</vt:lpstr>
      <vt:lpstr>COMPETÊNCIAS DA REDAÇÃO</vt:lpstr>
      <vt:lpstr>ESTRUTURA</vt:lpstr>
      <vt:lpstr>ESTRUTURA</vt:lpstr>
      <vt:lpstr>ESTRUTURA</vt:lpstr>
      <vt:lpstr>ESTRUTURA</vt:lpstr>
      <vt:lpstr>ESTRUTURA</vt:lpstr>
      <vt:lpstr>ESTRUTURA</vt:lpstr>
      <vt:lpstr>Slide 9</vt:lpstr>
      <vt:lpstr>Slide 10</vt:lpstr>
      <vt:lpstr>Slide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ESCOLA ESTADUAL ITAN PEREIRA</dc:title>
  <dc:creator>Cristiano</dc:creator>
  <cp:lastModifiedBy>Cristiano</cp:lastModifiedBy>
  <cp:revision>21</cp:revision>
  <dcterms:created xsi:type="dcterms:W3CDTF">2015-08-23T20:31:54Z</dcterms:created>
  <dcterms:modified xsi:type="dcterms:W3CDTF">2017-09-13T12:17:28Z</dcterms:modified>
</cp:coreProperties>
</file>