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82" r:id="rId13"/>
    <p:sldId id="283" r:id="rId14"/>
    <p:sldId id="284" r:id="rId15"/>
    <p:sldId id="267" r:id="rId16"/>
    <p:sldId id="266" r:id="rId17"/>
    <p:sldId id="268" r:id="rId18"/>
    <p:sldId id="269" r:id="rId19"/>
    <p:sldId id="270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315" r:id="rId28"/>
    <p:sldId id="292" r:id="rId29"/>
    <p:sldId id="293" r:id="rId30"/>
    <p:sldId id="294" r:id="rId31"/>
    <p:sldId id="295" r:id="rId32"/>
    <p:sldId id="296" r:id="rId33"/>
    <p:sldId id="297" r:id="rId34"/>
    <p:sldId id="306" r:id="rId35"/>
    <p:sldId id="307" r:id="rId36"/>
    <p:sldId id="308" r:id="rId37"/>
    <p:sldId id="298" r:id="rId38"/>
    <p:sldId id="299" r:id="rId39"/>
    <p:sldId id="300" r:id="rId40"/>
    <p:sldId id="301" r:id="rId41"/>
    <p:sldId id="302" r:id="rId42"/>
    <p:sldId id="303" r:id="rId43"/>
    <p:sldId id="311" r:id="rId44"/>
    <p:sldId id="310" r:id="rId45"/>
    <p:sldId id="312" r:id="rId46"/>
    <p:sldId id="316" r:id="rId47"/>
    <p:sldId id="317" r:id="rId48"/>
    <p:sldId id="318" r:id="rId49"/>
    <p:sldId id="319" r:id="rId50"/>
    <p:sldId id="320" r:id="rId51"/>
    <p:sldId id="321" r:id="rId52"/>
    <p:sldId id="304" r:id="rId53"/>
    <p:sldId id="305" r:id="rId54"/>
    <p:sldId id="309" r:id="rId55"/>
    <p:sldId id="313" r:id="rId56"/>
    <p:sldId id="314" r:id="rId57"/>
    <p:sldId id="271" r:id="rId58"/>
    <p:sldId id="272" r:id="rId59"/>
    <p:sldId id="322" r:id="rId60"/>
    <p:sldId id="323" r:id="rId61"/>
    <p:sldId id="324" r:id="rId62"/>
    <p:sldId id="325" r:id="rId63"/>
    <p:sldId id="326" r:id="rId64"/>
    <p:sldId id="344" r:id="rId65"/>
    <p:sldId id="345" r:id="rId66"/>
    <p:sldId id="327" r:id="rId67"/>
    <p:sldId id="328" r:id="rId68"/>
    <p:sldId id="329" r:id="rId69"/>
    <p:sldId id="330" r:id="rId70"/>
    <p:sldId id="346" r:id="rId71"/>
    <p:sldId id="347" r:id="rId72"/>
    <p:sldId id="348" r:id="rId73"/>
    <p:sldId id="331" r:id="rId74"/>
    <p:sldId id="332" r:id="rId75"/>
    <p:sldId id="333" r:id="rId76"/>
    <p:sldId id="334" r:id="rId77"/>
    <p:sldId id="342" r:id="rId78"/>
    <p:sldId id="335" r:id="rId79"/>
    <p:sldId id="343" r:id="rId80"/>
    <p:sldId id="336" r:id="rId81"/>
    <p:sldId id="337" r:id="rId82"/>
    <p:sldId id="338" r:id="rId83"/>
    <p:sldId id="339" r:id="rId84"/>
    <p:sldId id="340" r:id="rId85"/>
    <p:sldId id="341" r:id="rId86"/>
    <p:sldId id="273" r:id="rId87"/>
    <p:sldId id="274" r:id="rId88"/>
    <p:sldId id="275" r:id="rId89"/>
    <p:sldId id="276" r:id="rId90"/>
    <p:sldId id="277" r:id="rId91"/>
    <p:sldId id="278" r:id="rId92"/>
    <p:sldId id="279" r:id="rId93"/>
    <p:sldId id="280" r:id="rId9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21342-8805-4A26-B4D5-A8911E986136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1F4E-72EE-4570-A106-35E68163D0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8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E1F4E-72EE-4570-A106-35E68163D001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06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230425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E. E. E. F. M. Escritor </a:t>
            </a:r>
            <a:r>
              <a:rPr lang="pt-BR" sz="2800" dirty="0" err="1" smtClean="0"/>
              <a:t>Virginius</a:t>
            </a:r>
            <a:r>
              <a:rPr lang="pt-BR" sz="2800" dirty="0" smtClean="0"/>
              <a:t> da Gama e Melo</a:t>
            </a:r>
            <a:br>
              <a:rPr lang="pt-BR" sz="2800" dirty="0" smtClean="0"/>
            </a:br>
            <a:r>
              <a:rPr lang="pt-BR" sz="2800" dirty="0" smtClean="0"/>
              <a:t>UFCG – PIBID HISTÓRIA</a:t>
            </a:r>
            <a:br>
              <a:rPr lang="pt-BR" sz="2800" dirty="0" smtClean="0"/>
            </a:br>
            <a:r>
              <a:rPr lang="pt-BR" sz="2800" dirty="0" smtClean="0"/>
              <a:t>BOLSISTA: Cláudio </a:t>
            </a:r>
            <a:r>
              <a:rPr lang="pt-BR" sz="2800" dirty="0" err="1" smtClean="0"/>
              <a:t>Robélio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SUPERVISOR: José </a:t>
            </a:r>
            <a:r>
              <a:rPr lang="pt-BR" sz="2800" dirty="0" err="1" smtClean="0"/>
              <a:t>Valmi</a:t>
            </a:r>
            <a:endParaRPr lang="pt-BR" sz="2800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/>
          </a:bodyPr>
          <a:lstStyle/>
          <a:p>
            <a:r>
              <a:rPr lang="pt-BR" sz="6600" b="1" dirty="0" smtClean="0"/>
              <a:t>Oficina: ENEM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275391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7408862" cy="3451225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Com o Enem, o candidato também consegue emitir o Certificado de Conclusão do Ensino Médio . É necessário tirar 450 pontos nas provas objetivas e 500 na redação para receber o diploma do colégio através do exame.</a:t>
            </a:r>
          </a:p>
        </p:txBody>
      </p:sp>
    </p:spTree>
    <p:extLst>
      <p:ext uri="{BB962C8B-B14F-4D97-AF65-F5344CB8AC3E}">
        <p14:creationId xmlns:p14="http://schemas.microsoft.com/office/powerpoint/2010/main" val="31466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9" y="1772816"/>
            <a:ext cx="8864600" cy="3600450"/>
          </a:xfrm>
        </p:spPr>
      </p:pic>
    </p:spTree>
    <p:extLst>
      <p:ext uri="{BB962C8B-B14F-4D97-AF65-F5344CB8AC3E}">
        <p14:creationId xmlns:p14="http://schemas.microsoft.com/office/powerpoint/2010/main" val="186927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2" y="2204864"/>
            <a:ext cx="8982075" cy="2881313"/>
          </a:xfrm>
        </p:spPr>
      </p:pic>
    </p:spTree>
    <p:extLst>
      <p:ext uri="{BB962C8B-B14F-4D97-AF65-F5344CB8AC3E}">
        <p14:creationId xmlns:p14="http://schemas.microsoft.com/office/powerpoint/2010/main" val="294576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659812" cy="3816350"/>
          </a:xfrm>
        </p:spPr>
      </p:pic>
    </p:spTree>
    <p:extLst>
      <p:ext uri="{BB962C8B-B14F-4D97-AF65-F5344CB8AC3E}">
        <p14:creationId xmlns:p14="http://schemas.microsoft.com/office/powerpoint/2010/main" val="201191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674100" cy="3024188"/>
          </a:xfrm>
        </p:spPr>
      </p:pic>
    </p:spTree>
    <p:extLst>
      <p:ext uri="{BB962C8B-B14F-4D97-AF65-F5344CB8AC3E}">
        <p14:creationId xmlns:p14="http://schemas.microsoft.com/office/powerpoint/2010/main" val="200910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Que tem talento para algo. O que se consegue através da prática. </a:t>
            </a:r>
            <a:endParaRPr lang="pt-BR" dirty="0" smtClean="0"/>
          </a:p>
          <a:p>
            <a:pPr algn="just"/>
            <a:r>
              <a:rPr lang="pt-BR" dirty="0"/>
              <a:t>Desenvolvi minha habilidade de </a:t>
            </a:r>
            <a:r>
              <a:rPr lang="pt-BR" dirty="0" smtClean="0"/>
              <a:t>raciocinar logicamente</a:t>
            </a:r>
            <a:r>
              <a:rPr lang="pt-BR" dirty="0"/>
              <a:t>, praticando Matemática.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Habilidade</a:t>
            </a:r>
          </a:p>
        </p:txBody>
      </p:sp>
    </p:spTree>
    <p:extLst>
      <p:ext uri="{BB962C8B-B14F-4D97-AF65-F5344CB8AC3E}">
        <p14:creationId xmlns:p14="http://schemas.microsoft.com/office/powerpoint/2010/main" val="8426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 formada pelo conjunto de habilidade, atitude e conhecimento (é a </a:t>
            </a:r>
            <a:r>
              <a:rPr lang="pt-BR" dirty="0" smtClean="0"/>
              <a:t>capacidade de </a:t>
            </a:r>
            <a:r>
              <a:rPr lang="pt-BR" dirty="0"/>
              <a:t>mobilizar conhecimentos, valores e decisões para agir de modo pertinente numa determinada situação.) </a:t>
            </a:r>
            <a:endParaRPr lang="pt-BR" dirty="0" smtClean="0"/>
          </a:p>
          <a:p>
            <a:pPr algn="just"/>
            <a:r>
              <a:rPr lang="pt-BR" dirty="0"/>
              <a:t>Para sermos competentes, precisamos dominar conhecimentos. Mas também devemos saber mobilizá-los e aplicá-los de modo pertinente à situação.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Competência</a:t>
            </a:r>
          </a:p>
        </p:txBody>
      </p:sp>
    </p:spTree>
    <p:extLst>
      <p:ext uri="{BB962C8B-B14F-4D97-AF65-F5344CB8AC3E}">
        <p14:creationId xmlns:p14="http://schemas.microsoft.com/office/powerpoint/2010/main" val="25337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Matriz de Referência de Ciências Humanas e suas Tecnologias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271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Compreender os elementos culturais que constituem as identidades </a:t>
            </a:r>
          </a:p>
          <a:p>
            <a:pPr marL="0" indent="0" algn="just">
              <a:buNone/>
            </a:pPr>
            <a:r>
              <a:rPr lang="pt-BR" dirty="0" smtClean="0"/>
              <a:t>H1 – Interpretar historicamente e/ou geograficamente fontes documentais acerca de aspectos da cultura.</a:t>
            </a:r>
          </a:p>
          <a:p>
            <a:pPr marL="0" indent="0" algn="just">
              <a:buNone/>
            </a:pPr>
            <a:r>
              <a:rPr lang="pt-BR" dirty="0" smtClean="0"/>
              <a:t>H2 – Analisar a produção da memória pelas sociedades humanas.</a:t>
            </a:r>
          </a:p>
          <a:p>
            <a:pPr marL="0" indent="0" algn="just">
              <a:buNone/>
            </a:pPr>
            <a:r>
              <a:rPr lang="pt-BR" dirty="0" smtClean="0"/>
              <a:t>H3 – Associar as manifestações culturais do presente aos seus processos históricos.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Competência de área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548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827584" y="198884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H4 – Comparar pontos de vista expressos em diferentes fontes sobre determinado aspecto da cultura.</a:t>
            </a:r>
          </a:p>
          <a:p>
            <a:pPr marL="0" indent="0" algn="just">
              <a:buNone/>
            </a:pPr>
            <a:r>
              <a:rPr lang="pt-BR" dirty="0" smtClean="0"/>
              <a:t>H5 – Identificar as manifestações ou representações da diversidade do patrimônio cultural e artístico em deferentes sociedades.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506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4" y="116632"/>
            <a:ext cx="884258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A DESTRUIÇÃO DO PATRIMÔNIO HISTÓRICO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492896"/>
            <a:ext cx="8075239" cy="3240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Militantes do Estado Islâmico no norte do Iraque destruíram uma coleção de estátuas e esculturas que datam da era Assíria, de valor </a:t>
            </a:r>
            <a:r>
              <a:rPr lang="pt-BR" dirty="0" smtClean="0"/>
              <a:t>incalculável.</a:t>
            </a:r>
          </a:p>
          <a:p>
            <a:pPr algn="just"/>
            <a:r>
              <a:rPr lang="pt-BR" dirty="0" smtClean="0"/>
              <a:t>Localizados </a:t>
            </a:r>
            <a:r>
              <a:rPr lang="pt-BR" dirty="0"/>
              <a:t>na região mesopotâmica, os assírios constituem uma das várias civilizações que aparecem entre os rios Tigre e Eufrates. A formação desse império aconteceu graças ao amplo desenvolvimento de uma cultura visivelmente voltada para a guerra. Saque, destruição e massacre eram táticas comuns que asseguravam a supremacia dos assírios contra os outros povos guerreiros da região.</a:t>
            </a:r>
          </a:p>
        </p:txBody>
      </p:sp>
    </p:spTree>
    <p:extLst>
      <p:ext uri="{BB962C8B-B14F-4D97-AF65-F5344CB8AC3E}">
        <p14:creationId xmlns:p14="http://schemas.microsoft.com/office/powerpoint/2010/main" val="12205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064896" cy="374441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“O estudo analisou 18 zonas e encontrou 290 sítios arqueológicos atingidos. Desses, 24 </a:t>
            </a:r>
            <a:r>
              <a:rPr lang="pt-BR" dirty="0" smtClean="0"/>
              <a:t>foram </a:t>
            </a:r>
            <a:r>
              <a:rPr lang="pt-BR" dirty="0"/>
              <a:t>destruídos completamente, 104 tem danos importantes, 84 foram parcialmente </a:t>
            </a:r>
            <a:r>
              <a:rPr lang="pt-BR" dirty="0" smtClean="0"/>
              <a:t>danificados </a:t>
            </a:r>
            <a:r>
              <a:rPr lang="pt-BR" dirty="0"/>
              <a:t>e 77 podem ter sofridos ataques. Dessas 18 zonas, seis estão na lista de patrimônios mundiais na Unesco” </a:t>
            </a:r>
            <a:endParaRPr lang="pt-BR" dirty="0" smtClean="0"/>
          </a:p>
          <a:p>
            <a:pPr algn="just"/>
            <a:r>
              <a:rPr lang="pt-BR" dirty="0"/>
              <a:t>Unesco é a sigla para Organização das Nações Unidas para a Educação, Ciência e Cultura. Foi fundada logo após o fim da Segunda Guerra Mundial, com o objetivo de contribuir para a paz e segurança no mundo, através da educação, da ciência, da cultura e das comunicações. A sede da Unesco fica em Paris, na França, e atua em 112 países.</a:t>
            </a:r>
          </a:p>
        </p:txBody>
      </p:sp>
    </p:spTree>
    <p:extLst>
      <p:ext uri="{BB962C8B-B14F-4D97-AF65-F5344CB8AC3E}">
        <p14:creationId xmlns:p14="http://schemas.microsoft.com/office/powerpoint/2010/main" val="3815096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7735888" cy="3451225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Esta reportagem remete aos últimos acontecimentos relacionados ao Oriente Médio e aos ataques provocados pelo Estado Islâmico (EI) aos patrimônios históricos bem como a execução de pessoas. O EI tem sido considerado como uma ameaça mundial em virtude da sua ideologia considerada radical. </a:t>
            </a:r>
          </a:p>
        </p:txBody>
      </p:sp>
    </p:spTree>
    <p:extLst>
      <p:ext uri="{BB962C8B-B14F-4D97-AF65-F5344CB8AC3E}">
        <p14:creationId xmlns:p14="http://schemas.microsoft.com/office/powerpoint/2010/main" val="275598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77996"/>
            <a:ext cx="6804810" cy="4535809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que é o Estado </a:t>
            </a:r>
            <a:r>
              <a:rPr lang="pt-BR" dirty="0" smtClean="0"/>
              <a:t>Islâmico?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43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95536" y="1628800"/>
            <a:ext cx="7777163" cy="3705225"/>
          </a:xfrm>
        </p:spPr>
        <p:txBody>
          <a:bodyPr/>
          <a:lstStyle/>
          <a:p>
            <a:pPr algn="just"/>
            <a:r>
              <a:rPr lang="pt-BR" dirty="0"/>
              <a:t>Estado Islâmico é um </a:t>
            </a:r>
            <a:r>
              <a:rPr lang="pt-BR" b="1" dirty="0"/>
              <a:t>grupo terrorista formado por </a:t>
            </a:r>
            <a:r>
              <a:rPr lang="pt-BR" b="1" dirty="0" err="1"/>
              <a:t>jihadistas</a:t>
            </a:r>
            <a:r>
              <a:rPr lang="pt-BR" b="1" dirty="0"/>
              <a:t> muçulmanos ultraconservadores</a:t>
            </a:r>
            <a:r>
              <a:rPr lang="pt-BR" dirty="0"/>
              <a:t>, que são conhecidos por defenderem fundamentos radicais do islamismo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/>
              <a:t>Jihad</a:t>
            </a:r>
            <a:r>
              <a:rPr lang="pt-BR" dirty="0"/>
              <a:t> </a:t>
            </a:r>
            <a:r>
              <a:rPr lang="pt-BR" b="1" dirty="0"/>
              <a:t>é um termo árabe que significa “luta”, “esforço” ou empenho</a:t>
            </a:r>
            <a:r>
              <a:rPr lang="pt-BR" dirty="0"/>
              <a:t>. É muitas vezes considerado um dos pilares da fé islâmica, que são deveres religiosos destinados a desenvolver o espírito da submissão a Deus.</a:t>
            </a:r>
          </a:p>
        </p:txBody>
      </p:sp>
    </p:spTree>
    <p:extLst>
      <p:ext uri="{BB962C8B-B14F-4D97-AF65-F5344CB8AC3E}">
        <p14:creationId xmlns:p14="http://schemas.microsoft.com/office/powerpoint/2010/main" val="1906189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207375" cy="3451225"/>
          </a:xfrm>
        </p:spPr>
        <p:txBody>
          <a:bodyPr/>
          <a:lstStyle/>
          <a:p>
            <a:pPr algn="just"/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Estado Islâmico utiliza de táticas brutais contra todas as pessoas que não seguem a </a:t>
            </a:r>
            <a:r>
              <a:rPr lang="pt-BR" i="1" dirty="0"/>
              <a:t>sharia </a:t>
            </a:r>
            <a:r>
              <a:rPr lang="pt-BR" dirty="0"/>
              <a:t>(lei religiosa islâmica), como a crucificação, a decapitação e outros atos que </a:t>
            </a:r>
            <a:r>
              <a:rPr lang="pt-BR" dirty="0" smtClean="0"/>
              <a:t>provocam </a:t>
            </a:r>
            <a:r>
              <a:rPr lang="pt-BR" dirty="0"/>
              <a:t>a indignação e o medo em todo o mundo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O Estado Islâmico (EI) acredita em uma variante extremista do islão, seguindo literalmente todos os ensinamentos descritos no Alcorão, livro sagrado da fé islã que foi supostamente escrito pelo profeta Maomé.</a:t>
            </a:r>
          </a:p>
        </p:txBody>
      </p:sp>
    </p:spTree>
    <p:extLst>
      <p:ext uri="{BB962C8B-B14F-4D97-AF65-F5344CB8AC3E}">
        <p14:creationId xmlns:p14="http://schemas.microsoft.com/office/powerpoint/2010/main" val="190738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95536" y="1700808"/>
            <a:ext cx="8147050" cy="345122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Este grupo terrorista é chamado de Estado Islâmico porque os seus membros constituíram um califado, ou seja, uma espécie de “governo” que é dirigido por um representante religioso e político que mantém como base para as leis do Estado a </a:t>
            </a:r>
            <a:r>
              <a:rPr lang="pt-BR" i="1" dirty="0" smtClean="0"/>
              <a:t>sharia (</a:t>
            </a:r>
            <a:r>
              <a:rPr lang="pt-BR" dirty="0"/>
              <a:t>se </a:t>
            </a:r>
            <a:r>
              <a:rPr lang="pt-BR" dirty="0" smtClean="0"/>
              <a:t>refere </a:t>
            </a:r>
            <a:r>
              <a:rPr lang="pt-BR" dirty="0"/>
              <a:t>ao conjunto de leis da fé, compreendida pelo </a:t>
            </a:r>
            <a:r>
              <a:rPr lang="pt-BR" dirty="0" smtClean="0"/>
              <a:t>Alcorão).</a:t>
            </a:r>
          </a:p>
          <a:p>
            <a:pPr algn="just"/>
            <a:r>
              <a:rPr lang="pt-BR" dirty="0"/>
              <a:t>Atualmente, o território do Estado Islâmico abrange parte da Síria e do Iraque, sob o comando do </a:t>
            </a:r>
            <a:r>
              <a:rPr lang="pt-BR" b="1" dirty="0"/>
              <a:t>califa Abu </a:t>
            </a:r>
            <a:r>
              <a:rPr lang="pt-BR" b="1" dirty="0" err="1"/>
              <a:t>Bakr</a:t>
            </a:r>
            <a:r>
              <a:rPr lang="pt-BR" b="1" dirty="0"/>
              <a:t> al-</a:t>
            </a:r>
            <a:r>
              <a:rPr lang="pt-BR" b="1" dirty="0" err="1"/>
              <a:t>Baghdadi</a:t>
            </a:r>
            <a:r>
              <a:rPr lang="pt-BR" dirty="0"/>
              <a:t>, o líder do EI.</a:t>
            </a:r>
          </a:p>
        </p:txBody>
      </p:sp>
    </p:spTree>
    <p:extLst>
      <p:ext uri="{BB962C8B-B14F-4D97-AF65-F5344CB8AC3E}">
        <p14:creationId xmlns:p14="http://schemas.microsoft.com/office/powerpoint/2010/main" val="2557476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95536" y="1628800"/>
            <a:ext cx="8353425" cy="34512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Formado majoritariamente por membros sunitas, os principais inimigos do Estado Islâmico são os xiitas, outra seita que deriva do islamismo. Os Estados Unidos, a Europa, os membros de outras religiões e demais partidários do “estilo de vida ocidental”, também são considerados alvos a serem combatidos por estes terroristas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Até o momento, o Estado Islâmico já realizou uma série de ataques terroristas em vários pontos mundo, com destaque para o massacre em Paris, em novembro de 2015, que matou mais de 130 pessoas e feriu outras 350.</a:t>
            </a:r>
          </a:p>
        </p:txBody>
      </p:sp>
    </p:spTree>
    <p:extLst>
      <p:ext uri="{BB962C8B-B14F-4D97-AF65-F5344CB8AC3E}">
        <p14:creationId xmlns:p14="http://schemas.microsoft.com/office/powerpoint/2010/main" val="2964082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362950" cy="345122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primeira coisa necessária para entender o Estado Islâmico é saber que o grupo tem um objetivo bastante claro:</a:t>
            </a:r>
            <a:r>
              <a:rPr lang="pt-BR" b="1" dirty="0"/>
              <a:t> instaurar no Oriente Médio um califado, forma de governo monárquico e totalitário</a:t>
            </a:r>
            <a:r>
              <a:rPr lang="pt-BR" dirty="0"/>
              <a:t> comandado pela Sharia, um conjunto de leis da fé do Alcorão (o livro sagrado do Islamismo), da </a:t>
            </a:r>
            <a:r>
              <a:rPr lang="pt-BR" dirty="0" err="1"/>
              <a:t>Suna</a:t>
            </a:r>
            <a:r>
              <a:rPr lang="pt-BR" dirty="0"/>
              <a:t> (os escritos sagrados sobre a vida do profeta Maomé), misturados a tradições e costumes dos primeiros séculos do Islã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54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55576" y="1628800"/>
            <a:ext cx="7408862" cy="345122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Exame Nacional do Ensino Médio (Enem) é uma prova elaborada pelo Ministério da Educação para verificar o domínio de competências e habilidades dos estudantes que concluíram o ensino médio. O Enem é composto por quatro provas de múltipla escolha, com 45 questões cada, e uma redação.</a:t>
            </a:r>
          </a:p>
        </p:txBody>
      </p:sp>
    </p:spTree>
    <p:extLst>
      <p:ext uri="{BB962C8B-B14F-4D97-AF65-F5344CB8AC3E}">
        <p14:creationId xmlns:p14="http://schemas.microsoft.com/office/powerpoint/2010/main" val="2373387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353425" cy="3451225"/>
          </a:xfrm>
        </p:spPr>
        <p:txBody>
          <a:bodyPr/>
          <a:lstStyle/>
          <a:p>
            <a:pPr algn="just"/>
            <a:r>
              <a:rPr lang="pt-BR" b="1" dirty="0"/>
              <a:t>O</a:t>
            </a:r>
            <a:r>
              <a:rPr lang="pt-BR" b="1" dirty="0" smtClean="0"/>
              <a:t> </a:t>
            </a:r>
            <a:r>
              <a:rPr lang="pt-BR" b="1" dirty="0"/>
              <a:t>Estado Islâmico é extremamente organizado, com lideranças territoriais bem definidas, um mercado negro de arte e matéria-prima que financia o grupo e planos </a:t>
            </a:r>
            <a:r>
              <a:rPr lang="pt-BR" b="1" dirty="0" smtClean="0"/>
              <a:t>estratégicos </a:t>
            </a:r>
            <a:r>
              <a:rPr lang="pt-BR" dirty="0" smtClean="0"/>
              <a:t>completamente </a:t>
            </a:r>
            <a:r>
              <a:rPr lang="pt-BR" dirty="0"/>
              <a:t>claros, como a limpeza cultural e religiosa que estão realizando ao destruir monumentos e sítios históricos da região.</a:t>
            </a:r>
          </a:p>
        </p:txBody>
      </p:sp>
    </p:spTree>
    <p:extLst>
      <p:ext uri="{BB962C8B-B14F-4D97-AF65-F5344CB8AC3E}">
        <p14:creationId xmlns:p14="http://schemas.microsoft.com/office/powerpoint/2010/main" val="196431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55576" y="1628800"/>
            <a:ext cx="7407275" cy="3451225"/>
          </a:xfrm>
        </p:spPr>
        <p:txBody>
          <a:bodyPr/>
          <a:lstStyle/>
          <a:p>
            <a:pPr algn="just"/>
            <a:r>
              <a:rPr lang="pt-BR" b="1" dirty="0" smtClean="0"/>
              <a:t>Nem todo </a:t>
            </a:r>
            <a:r>
              <a:rPr lang="pt-BR" b="1" dirty="0"/>
              <a:t>muçulmano apoia o Estado </a:t>
            </a:r>
            <a:r>
              <a:rPr lang="pt-BR" b="1" dirty="0" smtClean="0"/>
              <a:t>Islâmico, cada </a:t>
            </a:r>
            <a:r>
              <a:rPr lang="pt-BR" b="1" dirty="0"/>
              <a:t>vez mais, menos muçulmanos apoiam a estratégia violenta e desumana do Estado Islâmico</a:t>
            </a:r>
            <a:r>
              <a:rPr lang="pt-BR" dirty="0"/>
              <a:t> e a interpretação radical que têm da religião.</a:t>
            </a:r>
          </a:p>
        </p:txBody>
      </p:sp>
    </p:spTree>
    <p:extLst>
      <p:ext uri="{BB962C8B-B14F-4D97-AF65-F5344CB8AC3E}">
        <p14:creationId xmlns:p14="http://schemas.microsoft.com/office/powerpoint/2010/main" val="2123424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07375" cy="3451225"/>
          </a:xfrm>
        </p:spPr>
        <p:txBody>
          <a:bodyPr/>
          <a:lstStyle/>
          <a:p>
            <a:pPr algn="just"/>
            <a:r>
              <a:rPr lang="pt-BR" b="1" dirty="0"/>
              <a:t>O Estado Islâmico foi criado no seio da </a:t>
            </a:r>
            <a:r>
              <a:rPr lang="pt-BR" b="1" dirty="0" smtClean="0"/>
              <a:t>Al-Qaeda </a:t>
            </a:r>
            <a:r>
              <a:rPr lang="pt-BR" dirty="0" smtClean="0"/>
              <a:t>(uma </a:t>
            </a:r>
            <a:r>
              <a:rPr lang="pt-BR" dirty="0"/>
              <a:t>organização terrorista formada por fundamentalistas islâmicos e </a:t>
            </a:r>
            <a:r>
              <a:rPr lang="pt-BR" dirty="0" smtClean="0"/>
              <a:t>árabes)</a:t>
            </a:r>
            <a:r>
              <a:rPr lang="pt-BR" b="1" dirty="0" smtClean="0"/>
              <a:t>, </a:t>
            </a:r>
            <a:r>
              <a:rPr lang="pt-BR" b="1" dirty="0"/>
              <a:t>mas, hoje, é rival do grupo que ficou conhecido pelo 11 de setembro</a:t>
            </a:r>
            <a:r>
              <a:rPr lang="pt-BR" dirty="0"/>
              <a:t> e pela liderança de Osama Bin Laden. As duas facções se separaram oficialmente em 2013, porque a Al-Qaeda se recusou a aceitar a violência dos atos do ISIS contra civis e muçulmanos. </a:t>
            </a:r>
          </a:p>
        </p:txBody>
      </p:sp>
    </p:spTree>
    <p:extLst>
      <p:ext uri="{BB962C8B-B14F-4D97-AF65-F5344CB8AC3E}">
        <p14:creationId xmlns:p14="http://schemas.microsoft.com/office/powerpoint/2010/main" val="3512290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52666" y="3067204"/>
            <a:ext cx="8281987" cy="2376487"/>
          </a:xfrm>
        </p:spPr>
        <p:txBody>
          <a:bodyPr/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imagem a cima refere-se a um vídeo publicado na internet que mostra homens </a:t>
            </a:r>
            <a:r>
              <a:rPr lang="pt-BR" dirty="0" smtClean="0"/>
              <a:t>destruindo </a:t>
            </a:r>
            <a:r>
              <a:rPr lang="pt-BR" dirty="0"/>
              <a:t>artefatos a marretada. Essas que correspondem a uma coleção de estátuas e </a:t>
            </a:r>
            <a:r>
              <a:rPr lang="pt-BR" dirty="0" smtClean="0"/>
              <a:t>esculturas </a:t>
            </a:r>
            <a:r>
              <a:rPr lang="pt-BR" dirty="0"/>
              <a:t>que datam a era da Síria, algumas identificadas do século 7 a.C. pertencentes a um </a:t>
            </a:r>
            <a:r>
              <a:rPr lang="pt-BR" dirty="0" smtClean="0"/>
              <a:t>museu </a:t>
            </a:r>
            <a:r>
              <a:rPr lang="pt-BR" dirty="0"/>
              <a:t>localizado na cidade de </a:t>
            </a:r>
            <a:r>
              <a:rPr lang="pt-BR" dirty="0" err="1"/>
              <a:t>Mosul</a:t>
            </a:r>
            <a:r>
              <a:rPr lang="pt-BR" dirty="0"/>
              <a:t>, norte do Iraque.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72" y="332656"/>
            <a:ext cx="5602976" cy="27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3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8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5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55" y="0"/>
            <a:ext cx="920385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03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7" y="242067"/>
            <a:ext cx="8712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96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1" y="2420888"/>
            <a:ext cx="8229599" cy="345069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termo memória pode ser classificado de três formas diferenciadas: memória </a:t>
            </a:r>
            <a:r>
              <a:rPr lang="pt-BR" dirty="0" smtClean="0"/>
              <a:t>individual</a:t>
            </a:r>
            <a:r>
              <a:rPr lang="pt-BR" dirty="0"/>
              <a:t>, memória coletiva e memória nacional. A memória individual e construída a partir das lembranças que compõe a própria história de vida individual, a memória coletiva é um </a:t>
            </a:r>
            <a:r>
              <a:rPr lang="pt-BR" dirty="0" smtClean="0"/>
              <a:t>conjunto </a:t>
            </a:r>
            <a:r>
              <a:rPr lang="pt-BR" dirty="0"/>
              <a:t>de lembranças de histórias de um grupo de indivíduos. Já a memória nacional é mais complexa, ela é entendida também como memória </a:t>
            </a:r>
            <a:r>
              <a:rPr lang="pt-BR" dirty="0" smtClean="0"/>
              <a:t>oficial</a:t>
            </a:r>
            <a:r>
              <a:rPr lang="pt-BR" dirty="0"/>
              <a:t>, aponta um caráter mítico e </a:t>
            </a:r>
            <a:r>
              <a:rPr lang="pt-BR" dirty="0" smtClean="0"/>
              <a:t>heroico.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Preservando a memória através dos museus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389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55576" y="1700808"/>
            <a:ext cx="8020050" cy="3451225"/>
          </a:xfrm>
        </p:spPr>
        <p:txBody>
          <a:bodyPr/>
          <a:lstStyle/>
          <a:p>
            <a:pPr algn="just"/>
            <a:r>
              <a:rPr lang="pt-BR" dirty="0"/>
              <a:t>Em detrimento das </a:t>
            </a:r>
            <a:r>
              <a:rPr lang="pt-BR" dirty="0" smtClean="0"/>
              <a:t>inquietações </a:t>
            </a:r>
            <a:r>
              <a:rPr lang="pt-BR" dirty="0"/>
              <a:t>para se conservar a memória, há a necessidade de valorização das casas de preservação da memória, dentre elas os museus, os memoriais e os acervos pessoais.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051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29600" cy="345122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Os museus podem ser compreendidos como espaços físicos responsáveis, dentre </a:t>
            </a:r>
            <a:r>
              <a:rPr lang="pt-BR" dirty="0" smtClean="0"/>
              <a:t>outras </a:t>
            </a:r>
            <a:r>
              <a:rPr lang="pt-BR" dirty="0"/>
              <a:t>coisas, pela preservação de memória, tendo uma importância substancial para a </a:t>
            </a:r>
            <a:r>
              <a:rPr lang="pt-BR" dirty="0" smtClean="0"/>
              <a:t>sociedade</a:t>
            </a:r>
            <a:r>
              <a:rPr lang="pt-BR" dirty="0"/>
              <a:t>: é por meio deles que podemos ter acesso a artefatos, monumentos que nos permitem </a:t>
            </a:r>
            <a:r>
              <a:rPr lang="pt-BR" dirty="0" smtClean="0"/>
              <a:t>vislumbrar </a:t>
            </a:r>
            <a:r>
              <a:rPr lang="pt-BR" dirty="0"/>
              <a:t>memórias de outros povos que viveram em épocas distantes da nossa e que </a:t>
            </a:r>
            <a:r>
              <a:rPr lang="pt-BR" dirty="0" smtClean="0"/>
              <a:t>desempenharam </a:t>
            </a:r>
            <a:r>
              <a:rPr lang="pt-BR" dirty="0"/>
              <a:t>um papel importante até mesmo para a construção da nossa sociedade. É por meio do museu que a memória de um determinado povo pode ser perpetuada ao longo dos </a:t>
            </a:r>
            <a:r>
              <a:rPr lang="pt-BR" dirty="0" smtClean="0"/>
              <a:t>anos.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25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83568" y="1556792"/>
            <a:ext cx="7408862" cy="3451225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A prova de Ciências Humanas e suas Tecnologias traz questões sobre as disciplinas de História, Geografia, Filosofia e Sociologia. A de Ciências da Natureza e suas Tecnologias  cobra conhecimentos de Química, Física e Biologia. Linguagens, Códigos e suas Tecnologias envolve questões de Língua Portuguesa, Literatura, Língua Estrangeira (Inglês ou Espanhol), Artes, Educação Física e Tecnologias da Informação e Comunicação. Já a prova de Matemática e suas Tecnologias  tem questões de Matemática (Geometria e Álgebra</a:t>
            </a:r>
            <a:r>
              <a:rPr lang="pt-BR" dirty="0" smtClean="0"/>
              <a:t>). A Redação.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980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9" y="1379834"/>
            <a:ext cx="8402533" cy="4929486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Musei</a:t>
            </a:r>
            <a:r>
              <a:rPr lang="pt-BR" dirty="0"/>
              <a:t> </a:t>
            </a:r>
            <a:r>
              <a:rPr lang="pt-BR" dirty="0" err="1"/>
              <a:t>Capitolini</a:t>
            </a:r>
            <a:r>
              <a:rPr lang="pt-BR" dirty="0"/>
              <a:t>, Roma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819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13732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Museo</a:t>
            </a:r>
            <a:r>
              <a:rPr lang="pt-BR" dirty="0"/>
              <a:t> </a:t>
            </a:r>
            <a:r>
              <a:rPr lang="pt-BR" dirty="0" err="1"/>
              <a:t>Egizio</a:t>
            </a:r>
            <a:r>
              <a:rPr lang="pt-BR" dirty="0"/>
              <a:t>, Turim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4" y="1616172"/>
            <a:ext cx="8867932" cy="52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5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Museu de Ciência de Londres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8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095" y="692696"/>
            <a:ext cx="8229600" cy="1252728"/>
          </a:xfrm>
        </p:spPr>
        <p:txBody>
          <a:bodyPr>
            <a:noAutofit/>
          </a:bodyPr>
          <a:lstStyle/>
          <a:p>
            <a:r>
              <a:rPr lang="pt-BR" sz="3600" b="1" dirty="0"/>
              <a:t>MUSEU INSTITUTO </a:t>
            </a:r>
            <a:r>
              <a:rPr lang="pt-BR" sz="3600" b="1" dirty="0" smtClean="0"/>
              <a:t>RICARDO BRENNAND </a:t>
            </a:r>
            <a:r>
              <a:rPr lang="pt-BR" sz="3600" dirty="0"/>
              <a:t>	</a:t>
            </a:r>
            <a:br>
              <a:rPr lang="pt-BR" sz="3600" dirty="0"/>
            </a:b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1159"/>
            <a:ext cx="8175143" cy="50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9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15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92899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62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5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02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76851"/>
            <a:ext cx="6414221" cy="42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4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7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Para que serve o ENEM?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617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7"/>
            <a:ext cx="9144000" cy="68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26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7"/>
            <a:ext cx="9144000" cy="68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6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>
          <a:xfrm>
            <a:off x="4572000" y="648771"/>
            <a:ext cx="4104456" cy="4148381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 </a:t>
            </a:r>
            <a:r>
              <a:rPr lang="pt-BR" sz="2400" dirty="0"/>
              <a:t>preocupação com a preservação da memória não é algo recente, na verdade pode ser percebida desde a antiguidade clássica, podemos destacar, por exemplo, a biblioteca de Alexandria, criada com o objetivo de preservar e também difundir a cultura da nação. </a:t>
            </a:r>
          </a:p>
        </p:txBody>
      </p:sp>
      <p:pic>
        <p:nvPicPr>
          <p:cNvPr id="9" name="Espaço Reservado para Imagem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539552" y="620688"/>
            <a:ext cx="3566160" cy="2926080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6" y="3565775"/>
            <a:ext cx="3729711" cy="24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58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8351837" cy="3705225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Em </a:t>
            </a:r>
            <a:r>
              <a:rPr lang="pt-BR" dirty="0"/>
              <a:t>se tratando especificamente do museu, vale salientar que existe uma preocupação com o público visitante deste espaço no sentido de que existem diferentes percepções por parte das </a:t>
            </a:r>
            <a:r>
              <a:rPr lang="pt-BR" dirty="0" smtClean="0"/>
              <a:t>diferentes </a:t>
            </a:r>
            <a:r>
              <a:rPr lang="pt-BR" dirty="0"/>
              <a:t>camadas sociais que o visitam e a preocupação é para que, independente do nível </a:t>
            </a:r>
            <a:r>
              <a:rPr lang="pt-BR" dirty="0" smtClean="0"/>
              <a:t>intelectual</a:t>
            </a:r>
            <a:r>
              <a:rPr lang="pt-BR" dirty="0"/>
              <a:t>, o frequentador do museu possa apreender aquilo </a:t>
            </a:r>
            <a:r>
              <a:rPr lang="pt-BR" dirty="0" smtClean="0"/>
              <a:t>que é </a:t>
            </a:r>
            <a:r>
              <a:rPr lang="pt-BR" dirty="0"/>
              <a:t>transmitido pelos objetos que lá se encontram. Além disso há que se notar que ocorrem eventos na intenção de despertar o interesse para que o visitante do museu desenvolva curiosidade para se tornar um </a:t>
            </a:r>
            <a:r>
              <a:rPr lang="pt-BR" dirty="0" smtClean="0"/>
              <a:t>frequentador </a:t>
            </a:r>
            <a:r>
              <a:rPr lang="pt-BR" dirty="0"/>
              <a:t>assíduo no ambiente </a:t>
            </a:r>
          </a:p>
        </p:txBody>
      </p:sp>
    </p:spTree>
    <p:extLst>
      <p:ext uri="{BB962C8B-B14F-4D97-AF65-F5344CB8AC3E}">
        <p14:creationId xmlns:p14="http://schemas.microsoft.com/office/powerpoint/2010/main" val="789296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317" y="1916832"/>
            <a:ext cx="4680393" cy="468052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14384"/>
          </a:xfrm>
        </p:spPr>
        <p:txBody>
          <a:bodyPr>
            <a:noAutofit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/>
              <a:t>Patrimônio Cultural – Políticas e Perspectivas de preservação no </a:t>
            </a:r>
            <a:r>
              <a:rPr lang="pt-BR" sz="3600" b="1" dirty="0" smtClean="0"/>
              <a:t>Brasil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35591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7564" y="1916832"/>
            <a:ext cx="7848872" cy="36004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/>
          </a:p>
          <a:p>
            <a:pPr algn="just"/>
            <a:r>
              <a:rPr lang="pt-BR" b="1" dirty="0"/>
              <a:t>Questão 01 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Quando culturas diferentes entram em contato, a hibridez é possível e quase sempre é </a:t>
            </a:r>
            <a:r>
              <a:rPr lang="pt-BR" dirty="0" smtClean="0"/>
              <a:t>concretizada</a:t>
            </a:r>
            <a:r>
              <a:rPr lang="pt-BR" dirty="0"/>
              <a:t>. Hoje, ao constatarmos que existe uma cultura de massa e uma ocidentalização do mundo criando um efeito de hegemonia cultural que tenta englobar outras culturas, ainda que algumas consigam resistir e manter a autenticidade de suas próprias raízes e identidade cultural, as culturas não conseguem deter todas as influências de outras culturas. </a:t>
            </a:r>
          </a:p>
          <a:p>
            <a:pPr marL="0" indent="0" algn="just">
              <a:buNone/>
            </a:pPr>
            <a:r>
              <a:rPr lang="pt-BR" b="1" dirty="0"/>
              <a:t>Alternativa correta: letra E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Respostas comentadas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7877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002588" cy="3449637"/>
          </a:xfrm>
        </p:spPr>
        <p:txBody>
          <a:bodyPr>
            <a:normAutofit fontScale="92500"/>
          </a:bodyPr>
          <a:lstStyle/>
          <a:p>
            <a:pPr algn="just"/>
            <a:endParaRPr lang="pt-BR" dirty="0"/>
          </a:p>
          <a:p>
            <a:pPr algn="just"/>
            <a:r>
              <a:rPr lang="pt-BR" b="1" dirty="0"/>
              <a:t>Questão 02 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No ano de 2012, a cidade do Rio de Janeiro passou a ser considerada pela UNESCO </a:t>
            </a:r>
            <a:r>
              <a:rPr lang="pt-BR" dirty="0" smtClean="0"/>
              <a:t>Patrimônio </a:t>
            </a:r>
            <a:r>
              <a:rPr lang="pt-BR" dirty="0"/>
              <a:t>Mundial como Paisagem Cultural. Essa relação entre a cidade carioca e a paisagem é marcada pela relação entre a sociedade e a natureza estabelecida no espaço da cidade, ou seja, uma integração entre sua população e o local de moradia e trânsito dessas pessoas. </a:t>
            </a:r>
          </a:p>
          <a:p>
            <a:pPr marL="0" indent="0" algn="just">
              <a:buNone/>
            </a:pPr>
            <a:r>
              <a:rPr lang="pt-BR" b="1" dirty="0"/>
              <a:t>Alternativa correta: letra </a:t>
            </a:r>
            <a:r>
              <a:rPr lang="pt-BR" dirty="0"/>
              <a:t>E </a:t>
            </a:r>
          </a:p>
        </p:txBody>
      </p:sp>
    </p:spTree>
    <p:extLst>
      <p:ext uri="{BB962C8B-B14F-4D97-AF65-F5344CB8AC3E}">
        <p14:creationId xmlns:p14="http://schemas.microsoft.com/office/powerpoint/2010/main" val="31492724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492896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Compreender as transformações dos espaços geográficos como produto das relações socioeconômicas e culturais de poder.</a:t>
            </a:r>
          </a:p>
          <a:p>
            <a:pPr marL="0" indent="0" algn="just">
              <a:buNone/>
            </a:pPr>
            <a:r>
              <a:rPr lang="pt-BR" dirty="0" smtClean="0"/>
              <a:t>H6 – Interpretar diferentes representações gráficas e cartográficas dos espaços geográficos.</a:t>
            </a:r>
          </a:p>
          <a:p>
            <a:pPr marL="0" indent="0" algn="just">
              <a:buNone/>
            </a:pPr>
            <a:r>
              <a:rPr lang="pt-BR" dirty="0" smtClean="0"/>
              <a:t>H7 – Identificar os significados histórico-geográficos das relações de poder entre as nações.</a:t>
            </a:r>
          </a:p>
          <a:p>
            <a:pPr marL="0" indent="0" algn="just">
              <a:buNone/>
            </a:pPr>
            <a:r>
              <a:rPr lang="pt-BR" dirty="0" smtClean="0"/>
              <a:t>H8 – Analisar a ação dos estados nacionais no que se refere á dinâmica dos fluxos populacionais e no enfrentamento de problemas de ordem econômico-social.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de área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5720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H9 – Comparar o significado histórico-geográfico das organizações políticas e socioeconômicas em escala local, regional ou mundial.</a:t>
            </a:r>
          </a:p>
          <a:p>
            <a:pPr marL="0" indent="0" algn="just">
              <a:buNone/>
            </a:pPr>
            <a:r>
              <a:rPr lang="pt-BR" dirty="0" smtClean="0"/>
              <a:t>H10 – Reconhecer a dinâmica da organização dos movimentos sociais e a importância da participação da coletividade na transformação da realidade histórico-geográfica.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7836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PARA COMEÇAR A HISTÓRIA...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473200"/>
          </a:xfrm>
        </p:spPr>
        <p:txBody>
          <a:bodyPr>
            <a:normAutofit/>
          </a:bodyPr>
          <a:lstStyle/>
          <a:p>
            <a:r>
              <a:rPr lang="pt-BR" sz="3200" b="1" dirty="0"/>
              <a:t>TERRA, PLANETA ÁGUA: CRISE E PODER DO RECURSO HÍDRICO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2746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55576" y="1556792"/>
            <a:ext cx="7407275" cy="34496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 Enem tem uma série de funções. O exame é usado como um vestibular nacional de uma série de universidades públicas. Com a nota do Enem, o estudante pode se inscrever no Sistema de Seleção Unificada (</a:t>
            </a:r>
            <a:r>
              <a:rPr lang="pt-BR" dirty="0" err="1"/>
              <a:t>Sisu</a:t>
            </a:r>
            <a:r>
              <a:rPr lang="pt-BR" dirty="0"/>
              <a:t>) , sistema criado pelo governo para selecionar alunos para as instituições públicas de ensino superior. O candidato pode escolher dois cursos de graduação, de diversas instituições brasileiras, de todos os Estados brasileiros. A cada dia o sistema gera as notas de corte das carreiras e assim o estudante pode ter ideia se sua pontuação é suficiente para ser aprovado no curso </a:t>
            </a:r>
            <a:r>
              <a:rPr lang="pt-BR" dirty="0" smtClean="0"/>
              <a:t>pretendido.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282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43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31632" cy="469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632" y="476672"/>
            <a:ext cx="8229600" cy="970368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Cidades da região Norte sofrem com a cheia. </a:t>
            </a:r>
          </a:p>
        </p:txBody>
      </p:sp>
    </p:spTree>
    <p:extLst>
      <p:ext uri="{BB962C8B-B14F-4D97-AF65-F5344CB8AC3E}">
        <p14:creationId xmlns:p14="http://schemas.microsoft.com/office/powerpoint/2010/main" val="2983205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Região Sudeste e a maior crise hídrica da história: </a:t>
            </a:r>
            <a:r>
              <a:rPr lang="pt-BR" sz="2400" dirty="0" smtClean="0"/>
              <a:t>moradores </a:t>
            </a:r>
            <a:r>
              <a:rPr lang="pt-BR" sz="2400" dirty="0"/>
              <a:t>coletam água potável em caminhão-pipa, 46 milhões de pessoas no país são atingidas.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55" y="2204864"/>
            <a:ext cx="7257836" cy="455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399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SECA NO NORDESTE 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395536" y="2420888"/>
            <a:ext cx="8136904" cy="3450696"/>
          </a:xfrm>
        </p:spPr>
        <p:txBody>
          <a:bodyPr/>
          <a:lstStyle/>
          <a:p>
            <a:pPr algn="just"/>
            <a:r>
              <a:rPr lang="pt-BR" dirty="0"/>
              <a:t>Ao longo da história da humanidade diferentes </a:t>
            </a:r>
            <a:r>
              <a:rPr lang="pt-BR" dirty="0" smtClean="0"/>
              <a:t>sociedades </a:t>
            </a:r>
            <a:r>
              <a:rPr lang="pt-BR" dirty="0"/>
              <a:t>e povos enfrentaram e continuam a enfrentar problemas com  estiagens periódicas, com múltiplas implicações para seus agentes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Contudo, historicamente a imagem de </a:t>
            </a:r>
            <a:r>
              <a:rPr lang="pt-BR" dirty="0" smtClean="0"/>
              <a:t>determinados </a:t>
            </a:r>
            <a:r>
              <a:rPr lang="pt-BR" dirty="0"/>
              <a:t>espaços acabou se identificando mais diretamente ao referido fenômeno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076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4078"/>
            <a:ext cx="8712968" cy="62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390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6" y="188640"/>
            <a:ext cx="879152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94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1772816"/>
            <a:ext cx="8135937" cy="34496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No caso do Brasil, embora tenhamos notícias de estiagens sobre outras paragens, o fato é que o fenômeno se tornou quase que sinônimo de Nordeste.  </a:t>
            </a:r>
          </a:p>
          <a:p>
            <a:pPr algn="just"/>
            <a:r>
              <a:rPr lang="pt-BR" dirty="0"/>
              <a:t>A Lei 175/36 (revisada em 1951 pela Lei 1.348) reconheceu o Polígono das Secas como a área do Nordeste brasileiro composta de diferentes zonas geográficas com distintos índices de aridez e sujeita a repetidas crises de prolongamento das estiagens. </a:t>
            </a:r>
            <a:endParaRPr lang="pt-BR" dirty="0" smtClean="0"/>
          </a:p>
          <a:p>
            <a:pPr algn="just"/>
            <a:r>
              <a:rPr lang="pt-BR" dirty="0" smtClean="0"/>
              <a:t>O Nordeste enfrenta mais um período de seca grave.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7392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41" y="412244"/>
            <a:ext cx="5328592" cy="587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631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7920880" cy="3449638"/>
          </a:xfrm>
        </p:spPr>
        <p:txBody>
          <a:bodyPr/>
          <a:lstStyle/>
          <a:p>
            <a:pPr algn="just"/>
            <a:r>
              <a:rPr lang="pt-BR" dirty="0" smtClean="0"/>
              <a:t>Essa </a:t>
            </a:r>
            <a:r>
              <a:rPr lang="pt-BR" dirty="0"/>
              <a:t>seca acontece em consequência de fatores </a:t>
            </a:r>
            <a:r>
              <a:rPr lang="pt-BR" dirty="0" smtClean="0"/>
              <a:t>climáticos</a:t>
            </a:r>
            <a:r>
              <a:rPr lang="pt-BR" dirty="0"/>
              <a:t>, como o fenômeno El </a:t>
            </a:r>
            <a:r>
              <a:rPr lang="pt-BR" dirty="0" err="1"/>
              <a:t>Niño</a:t>
            </a:r>
            <a:r>
              <a:rPr lang="pt-BR" dirty="0"/>
              <a:t> (efeito climático que afeta as massas de ar em todo o mundo). </a:t>
            </a:r>
          </a:p>
          <a:p>
            <a:pPr algn="just"/>
            <a:r>
              <a:rPr lang="pt-BR" dirty="0"/>
              <a:t>Mas, você sabia que períodos de seca são recorrentes na história do Brasil e revelam muito mais do que um fenômeno </a:t>
            </a:r>
            <a:r>
              <a:rPr lang="pt-BR" dirty="0" smtClean="0"/>
              <a:t>ambiental?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83926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/>
              <a:t>Os 10 maiores períodos de seca no Brasil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76872"/>
            <a:ext cx="7408333" cy="3450696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A Revista </a:t>
            </a:r>
            <a:r>
              <a:rPr lang="pt-BR" dirty="0" err="1"/>
              <a:t>Super</a:t>
            </a:r>
            <a:r>
              <a:rPr lang="pt-BR" dirty="0"/>
              <a:t> Interessante, da Editora Abril, fez uma matéria sobre os maiores períodos de seca no Brasil, evidenciando como é algo recorrente na história do país: 1877 (em todo o </a:t>
            </a:r>
            <a:r>
              <a:rPr lang="pt-BR" dirty="0" smtClean="0"/>
              <a:t>Nordeste</a:t>
            </a:r>
            <a:r>
              <a:rPr lang="pt-BR" dirty="0"/>
              <a:t>), 1919 (principalmente no sertão de Pernambuco), 2007 (drasticamente em Minas Gerais) são algumas listadas. </a:t>
            </a:r>
          </a:p>
        </p:txBody>
      </p:sp>
    </p:spTree>
    <p:extLst>
      <p:ext uri="{BB962C8B-B14F-4D97-AF65-F5344CB8AC3E}">
        <p14:creationId xmlns:p14="http://schemas.microsoft.com/office/powerpoint/2010/main" val="104420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7408862" cy="3451225"/>
          </a:xfrm>
        </p:spPr>
        <p:txBody>
          <a:bodyPr/>
          <a:lstStyle/>
          <a:p>
            <a:pPr algn="just"/>
            <a:r>
              <a:rPr lang="pt-BR" dirty="0"/>
              <a:t>Os estudantes também utilizam o Enem para conseguir uma bolsa de estudos em uma universidade particular por meio do Programa Universidade Para Todos (</a:t>
            </a:r>
            <a:r>
              <a:rPr lang="pt-BR" dirty="0" err="1"/>
              <a:t>Prouni</a:t>
            </a:r>
            <a:r>
              <a:rPr lang="pt-BR" dirty="0"/>
              <a:t>) . Este programa do governo federal oferece bolsas de estudo parciais, de 50%, e integrais, a estudantes de baixa renda. Para participar, o estudante precisa ter tirado no mínimo 400 pontos no </a:t>
            </a:r>
            <a:r>
              <a:rPr lang="pt-BR" dirty="0" smtClean="0"/>
              <a:t>Enem.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427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0" y="260647"/>
            <a:ext cx="4082298" cy="628129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644008" y="1916832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Foto de uma das vítimas da Grande Seca, Ceará, 1878. Foto de Joaquim Antônio Correia, “Vítimas da Grande Seca</a:t>
            </a:r>
            <a:r>
              <a:rPr lang="pt-BR" sz="2800" dirty="0" smtClean="0"/>
              <a:t>”. </a:t>
            </a:r>
            <a:r>
              <a:rPr lang="pt-BR" sz="2800" dirty="0"/>
              <a:t>Acervo da Fundação Biblioteca Nacional – Brasil.</a:t>
            </a:r>
          </a:p>
        </p:txBody>
      </p:sp>
    </p:spTree>
    <p:extLst>
      <p:ext uri="{BB962C8B-B14F-4D97-AF65-F5344CB8AC3E}">
        <p14:creationId xmlns:p14="http://schemas.microsoft.com/office/powerpoint/2010/main" val="3192262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78" y="476672"/>
            <a:ext cx="5688632" cy="422380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90758" y="4797152"/>
            <a:ext cx="549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Vítimas das secas de 1877/1878, no Ceará – Brasil. Foto: autor desconhecido, Biblioteca Nacional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889129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6048672" cy="46574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19850" y="504994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Vítimas da seca</a:t>
            </a:r>
            <a:r>
              <a:rPr lang="pt-BR" dirty="0" smtClean="0"/>
              <a:t>. </a:t>
            </a:r>
            <a:r>
              <a:rPr lang="pt-BR" dirty="0"/>
              <a:t>De forma assustadoramente parecida, as cenas brasileiras dos currais humanos lembravam bastante os campos de concentração nazistas</a:t>
            </a:r>
            <a:r>
              <a:rPr lang="pt-BR" dirty="0" smtClean="0"/>
              <a:t>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3023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8064500" cy="3449638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Em Pernambuco, o governo criou a Operação Seca, com diferentes medidas de apoio aos pequenos </a:t>
            </a:r>
            <a:r>
              <a:rPr lang="pt-BR" dirty="0" smtClean="0"/>
              <a:t>agricultores </a:t>
            </a:r>
            <a:r>
              <a:rPr lang="pt-BR" dirty="0"/>
              <a:t>e criadores, incluindo programas como Bolsa Família, Bolsa Estiagem, Garantia Safra, carro-pipa e também a ajuda do exército — responsável pelos </a:t>
            </a:r>
            <a:r>
              <a:rPr lang="pt-BR" dirty="0" smtClean="0"/>
              <a:t>carros-pipa </a:t>
            </a:r>
            <a:r>
              <a:rPr lang="pt-BR" dirty="0"/>
              <a:t>no interior do país. Todavia, surgiram muitas denúncias sobre desvio, contaminação e monopólio de água potável. </a:t>
            </a:r>
          </a:p>
        </p:txBody>
      </p:sp>
    </p:spTree>
    <p:extLst>
      <p:ext uri="{BB962C8B-B14F-4D97-AF65-F5344CB8AC3E}">
        <p14:creationId xmlns:p14="http://schemas.microsoft.com/office/powerpoint/2010/main" val="7075143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352800" cy="1540760"/>
          </a:xfrm>
        </p:spPr>
        <p:txBody>
          <a:bodyPr/>
          <a:lstStyle/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ÁGUA</a:t>
            </a:r>
            <a:r>
              <a:rPr lang="pt-BR" dirty="0"/>
              <a:t>: </a:t>
            </a:r>
            <a:r>
              <a:rPr lang="pt-BR" b="1" dirty="0"/>
              <a:t>Um mar de água doce sob a terra seca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7544" y="2348880"/>
            <a:ext cx="3352800" cy="2880320"/>
          </a:xfrm>
        </p:spPr>
        <p:txBody>
          <a:bodyPr>
            <a:no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Enquanto na Califórnia cada litro de chuva é </a:t>
            </a:r>
            <a:r>
              <a:rPr lang="pt-BR" dirty="0" smtClean="0"/>
              <a:t>criteriosamente </a:t>
            </a:r>
            <a:r>
              <a:rPr lang="pt-BR" dirty="0"/>
              <a:t>estocado e aproveitado, o Nordeste brasileiro </a:t>
            </a:r>
            <a:r>
              <a:rPr lang="pt-BR" dirty="0" smtClean="0"/>
              <a:t>morre </a:t>
            </a:r>
            <a:r>
              <a:rPr lang="pt-BR" dirty="0"/>
              <a:t>de sede enquanto a água se evapora sem uso por falta de redes de distribuição. A diferença está no </a:t>
            </a:r>
            <a:r>
              <a:rPr lang="pt-BR" dirty="0" smtClean="0"/>
              <a:t>gerenciamento </a:t>
            </a:r>
            <a:r>
              <a:rPr lang="pt-BR" dirty="0"/>
              <a:t>desses recursos.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61" y="2204864"/>
            <a:ext cx="4400922" cy="274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364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/>
              <a:t>CRISE HÍDRICA NO SUDESTE E CHEIAS NO NORTE </a:t>
            </a:r>
            <a:endParaRPr lang="pt-BR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0" y="2150190"/>
            <a:ext cx="82391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70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611560" y="1700808"/>
            <a:ext cx="7920880" cy="3449638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São Paulo, Rio de Janeiro, Espírito Santo e Minas Gerais mostraram que a falta de água não está ligada apenas ao Nordeste. O sistema Cantareira (responsável por abastecer a região de São Paulo) em 2014 atingiu níveis baixíssimos, levando a </a:t>
            </a:r>
            <a:r>
              <a:rPr lang="pt-BR" dirty="0" smtClean="0"/>
              <a:t>população </a:t>
            </a:r>
            <a:r>
              <a:rPr lang="pt-BR" dirty="0"/>
              <a:t>ao racionamento. </a:t>
            </a: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8100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8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89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408862" cy="3451225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Ao mesmo tempo, o Acre continua com as cheias dos seus rios, desabrigando pessoas em vários municípios do estado. Como </a:t>
            </a:r>
            <a:r>
              <a:rPr lang="pt-BR" dirty="0" smtClean="0"/>
              <a:t>organizar </a:t>
            </a:r>
            <a:r>
              <a:rPr lang="pt-BR" dirty="0"/>
              <a:t>a distribuição dos recursos hídricos de </a:t>
            </a:r>
            <a:r>
              <a:rPr lang="pt-BR" dirty="0" smtClean="0"/>
              <a:t>maneira </a:t>
            </a:r>
            <a:r>
              <a:rPr lang="pt-BR" dirty="0"/>
              <a:t>que uma região possa suprir a outra? Pensar organização, planejamento, boa administração e consumo consciente já é um início de conversa. </a:t>
            </a:r>
          </a:p>
        </p:txBody>
      </p:sp>
    </p:spTree>
    <p:extLst>
      <p:ext uri="{BB962C8B-B14F-4D97-AF65-F5344CB8AC3E}">
        <p14:creationId xmlns:p14="http://schemas.microsoft.com/office/powerpoint/2010/main" val="31977884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047750"/>
            <a:ext cx="9105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6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7408862" cy="3451225"/>
          </a:xfrm>
        </p:spPr>
        <p:txBody>
          <a:bodyPr/>
          <a:lstStyle/>
          <a:p>
            <a:pPr algn="just"/>
            <a:r>
              <a:rPr lang="pt-BR" dirty="0"/>
              <a:t>Outro programa de acesso ao ensino superior que exige o Enem é o Fundo de Financiamento Estudantil (Fies) , que concede bolsas restituíveis a estudantes que não tem condições de pagar as mensalidades da graduação. O Fies funciona como um empréstimo: aluno completa o curso com bolsa, e depois de formado paga a dívida ao governo, com juros mais baixos, de 3,4% ao </a:t>
            </a:r>
            <a:r>
              <a:rPr lang="pt-BR" dirty="0" smtClean="0"/>
              <a:t>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98108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71600" y="1772816"/>
            <a:ext cx="7408862" cy="3451225"/>
          </a:xfrm>
        </p:spPr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Escassez hídrica: </a:t>
            </a:r>
            <a:r>
              <a:rPr lang="pt-BR" dirty="0" smtClean="0"/>
              <a:t>Quando o volume de água disponível não é suficiente para atender às necessidades básicas da população.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Escassez econômica</a:t>
            </a:r>
            <a:r>
              <a:rPr lang="pt-BR" dirty="0" smtClean="0"/>
              <a:t>: Quando o país tem água suficiente em seu território, mas não os recursos econômicos para investir em infraestrutura adequada.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1800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O QUE É SUSTENTABILIDADE?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76872"/>
            <a:ext cx="7408333" cy="3450696"/>
          </a:xfrm>
        </p:spPr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O conceito de sustentabilidade tem sua origem relacionada ao termo “desenvolvimento sustentável”, definido como aquele que atenda às necessidades das gerações presentes sem comprometer a capacidade das gerações futuras de suprirem suas próprias necessidades. </a:t>
            </a:r>
          </a:p>
        </p:txBody>
      </p:sp>
    </p:spTree>
    <p:extLst>
      <p:ext uri="{BB962C8B-B14F-4D97-AF65-F5344CB8AC3E}">
        <p14:creationId xmlns:p14="http://schemas.microsoft.com/office/powerpoint/2010/main" val="17031346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348880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/>
              <a:t>CAPÍTULO I</a:t>
            </a:r>
          </a:p>
          <a:p>
            <a:pPr marL="0" indent="0" algn="ctr">
              <a:buNone/>
            </a:pPr>
            <a:r>
              <a:rPr lang="pt-BR" dirty="0"/>
              <a:t>DOS </a:t>
            </a:r>
            <a:r>
              <a:rPr lang="pt-BR" dirty="0" smtClean="0"/>
              <a:t>FUNDAMENTOS</a:t>
            </a:r>
          </a:p>
          <a:p>
            <a:pPr algn="just"/>
            <a:r>
              <a:rPr lang="pt-BR" dirty="0"/>
              <a:t>Art. 1º A Política Nacional de Recursos Hídricos baseia-se nos seguintes fundamentos:</a:t>
            </a:r>
          </a:p>
          <a:p>
            <a:pPr algn="just"/>
            <a:r>
              <a:rPr lang="pt-BR" dirty="0"/>
              <a:t>I - a água é um bem de domínio público;</a:t>
            </a:r>
          </a:p>
          <a:p>
            <a:pPr algn="just"/>
            <a:r>
              <a:rPr lang="pt-BR" dirty="0"/>
              <a:t>II - a água é um recurso natural limitado, dotado de valor econômico;</a:t>
            </a:r>
          </a:p>
          <a:p>
            <a:pPr algn="just"/>
            <a:r>
              <a:rPr lang="pt-BR" dirty="0"/>
              <a:t>III - em situações de escassez, o uso prioritário dos recursos hídricos é o consumo humano e a </a:t>
            </a:r>
            <a:r>
              <a:rPr lang="pt-BR" dirty="0" err="1"/>
              <a:t>dessedentação</a:t>
            </a:r>
            <a:r>
              <a:rPr lang="pt-BR" dirty="0"/>
              <a:t> de animais;</a:t>
            </a:r>
          </a:p>
          <a:p>
            <a:pPr algn="just"/>
            <a:r>
              <a:rPr lang="pt-BR" dirty="0"/>
              <a:t>IV - a gestão dos recursos hídricos deve sempre proporcionar o uso múltiplo das águas;</a:t>
            </a:r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Lei das Águas </a:t>
            </a:r>
          </a:p>
        </p:txBody>
      </p:sp>
    </p:spTree>
    <p:extLst>
      <p:ext uri="{BB962C8B-B14F-4D97-AF65-F5344CB8AC3E}">
        <p14:creationId xmlns:p14="http://schemas.microsoft.com/office/powerpoint/2010/main" val="10299259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3" y="283652"/>
            <a:ext cx="7892147" cy="65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201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RESPOSTAS COMENTADAS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QUESTÃO 81, (Prova Azul; 2009) 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A questão é clara, simples e objetiva. Trata-se de uma definição, a alternativa que </a:t>
            </a:r>
            <a:r>
              <a:rPr lang="pt-BR" dirty="0" smtClean="0"/>
              <a:t>melhor </a:t>
            </a:r>
            <a:r>
              <a:rPr lang="pt-BR" dirty="0"/>
              <a:t>se adéqua à problemática proposta pela questão é a letra E, pois traz a explicação mais coerente do termo sustentabilidade, que trabalha na perspectiva de procurar o </a:t>
            </a:r>
            <a:r>
              <a:rPr lang="pt-BR" dirty="0" smtClean="0"/>
              <a:t>desenvolvimento</a:t>
            </a:r>
            <a:r>
              <a:rPr lang="pt-BR" dirty="0"/>
              <a:t>, sem perder de vista, a preservação do ambiente, assegurando que as gerações futuras não sejam comprometidas . 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Alternativa Correta: 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6880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280920" cy="367240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QUESTÃO 63 (Prova Amarela; 2007) 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A questão pode ser satisfatoriamente respondida com uma interpretação do artigo 1º da Lei Federal n.º 9.433/1997 (Lei das Águas). De acordo com esta Lei, quando ocorre </a:t>
            </a:r>
            <a:r>
              <a:rPr lang="pt-BR" dirty="0" smtClean="0"/>
              <a:t>escassez </a:t>
            </a:r>
            <a:r>
              <a:rPr lang="pt-BR" dirty="0"/>
              <a:t>de água deve-se destiná-la prioritariamente ao consumo humano e para a </a:t>
            </a:r>
            <a:r>
              <a:rPr lang="pt-BR" dirty="0" err="1" smtClean="0"/>
              <a:t>dessedentação</a:t>
            </a:r>
            <a:r>
              <a:rPr lang="pt-BR" dirty="0" smtClean="0"/>
              <a:t> </a:t>
            </a:r>
            <a:r>
              <a:rPr lang="pt-BR" dirty="0"/>
              <a:t>de animais. Assim, de acordo com a situação colocada no enunciado da questão a </a:t>
            </a:r>
            <a:r>
              <a:rPr lang="pt-BR" dirty="0" smtClean="0"/>
              <a:t>prioridade </a:t>
            </a:r>
            <a:r>
              <a:rPr lang="pt-BR" dirty="0"/>
              <a:t>é interromper o uso da água para a irrigação da lavoura de milho para poder </a:t>
            </a:r>
            <a:r>
              <a:rPr lang="pt-BR" dirty="0" smtClean="0"/>
              <a:t>suprir </a:t>
            </a:r>
            <a:r>
              <a:rPr lang="pt-BR" dirty="0"/>
              <a:t>o consumo humano. 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Alternativa Correta: B </a:t>
            </a:r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0477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420888"/>
            <a:ext cx="7408333" cy="3450696"/>
          </a:xfrm>
        </p:spPr>
        <p:txBody>
          <a:bodyPr/>
          <a:lstStyle/>
          <a:p>
            <a:pPr algn="just"/>
            <a:r>
              <a:rPr lang="pt-BR" dirty="0" smtClean="0"/>
              <a:t>Compreender a produção e o papel histórico das instituições sociais, políticas e econômicas, associando-as aos diferentes grupos, conflitos e movimentos sociais.</a:t>
            </a:r>
          </a:p>
          <a:p>
            <a:pPr marL="0" indent="0" algn="just">
              <a:buNone/>
            </a:pPr>
            <a:r>
              <a:rPr lang="pt-BR" dirty="0" smtClean="0"/>
              <a:t>H11 – Identificar registros de práticas de grupos sociais no tempo e no espaço.</a:t>
            </a:r>
          </a:p>
          <a:p>
            <a:pPr marL="0" indent="0" algn="just">
              <a:buNone/>
            </a:pPr>
            <a:r>
              <a:rPr lang="pt-BR" dirty="0" smtClean="0"/>
              <a:t>H12 – Analisar o papel da justiça como instituição na organização das sociedades.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de área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70702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7407275" cy="34496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H13 – Analisar a atuação dos movimentos sociais que contribuíram para mudanças ou rupturas em processos de disputa pelo poder..</a:t>
            </a:r>
          </a:p>
          <a:p>
            <a:pPr marL="0" indent="0" algn="just">
              <a:buNone/>
            </a:pPr>
            <a:r>
              <a:rPr lang="pt-BR" dirty="0" smtClean="0"/>
              <a:t>H14 – Comparar diferentes pontos de vista, presentes em textos analíticos e interpretativos, sobre situações ou fatos de natureza histórico-geográfica acerca das instituições sociais, políticas e econômicas.</a:t>
            </a:r>
          </a:p>
          <a:p>
            <a:pPr marL="0" indent="0" algn="just">
              <a:buNone/>
            </a:pPr>
            <a:r>
              <a:rPr lang="pt-BR" dirty="0" smtClean="0"/>
              <a:t>H15 – Avaliar criticamente conflitos culturais, sociais, políticos, econômicos ou ambientais ao longo da história.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6350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Entender as transformações técnicas e tecnológicas e seu impacto nos processos de produção, no desenvolvimento do conhecimento e na vida social.</a:t>
            </a:r>
          </a:p>
          <a:p>
            <a:pPr marL="0" indent="0" algn="just">
              <a:buNone/>
            </a:pPr>
            <a:r>
              <a:rPr lang="pt-BR" dirty="0" smtClean="0"/>
              <a:t>H16 – Identificar registros sobre o papel das técnicas e tecnologias na organização do trabalho e/ou da vida social.</a:t>
            </a:r>
          </a:p>
          <a:p>
            <a:pPr marL="0" indent="0" algn="just">
              <a:buNone/>
            </a:pPr>
            <a:r>
              <a:rPr lang="pt-BR" dirty="0" smtClean="0"/>
              <a:t>H17 – Analisar fatores que explicam o impacto das novas tecnologias no processo de </a:t>
            </a:r>
            <a:r>
              <a:rPr lang="pt-BR" dirty="0" err="1" smtClean="0"/>
              <a:t>territorialização</a:t>
            </a:r>
            <a:r>
              <a:rPr lang="pt-BR" dirty="0" smtClean="0"/>
              <a:t> da produção.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de área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232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55576" y="162880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H18 – Analisar diferentes processos de produção ou circulação de riquezas e suas implicações </a:t>
            </a:r>
            <a:r>
              <a:rPr lang="pt-BR" dirty="0" err="1" smtClean="0"/>
              <a:t>socioespaciais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H19 – Reconhecer as transformações técnicas e tecnológicas que determinam as várias formas de uso e apropriação dos espaços rurais e urbano..</a:t>
            </a:r>
          </a:p>
          <a:p>
            <a:pPr marL="0" indent="0" algn="just">
              <a:buNone/>
            </a:pPr>
            <a:r>
              <a:rPr lang="pt-BR" dirty="0" smtClean="0"/>
              <a:t>H20 – Selecionar argumentos favoráveis ou contrários às modificações impostas pelas novas tecnologias à vida social e ao mundo do trabalho.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134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755576" y="1556792"/>
            <a:ext cx="7407275" cy="34496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Enem também é necessário para os estudantes de graduação que queiram fazer um intercâmbio no exterior pelo programa Ciência sem Fronteiras . O mais novo projeto do governo federal quer levar 75 mil estudantes para fazer parte do curso em instituições estrangeiras de excelência. A bolsa inclui todos os gastos e é voltada prioritariamente para áreas de engenharia, tecnologia, biologia e ambiental. Para concorrer a uma vaga, é preciso ter feito 650 pontos no </a:t>
            </a:r>
            <a:r>
              <a:rPr lang="pt-BR" dirty="0" smtClean="0"/>
              <a:t>Enem.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35263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Utilizar os conhecimentos históricos para compreender e valorizar os fundamentos da cidadania e da democracia, favorecendo uma atuação consciente do indivíduo na sociedade.</a:t>
            </a:r>
          </a:p>
          <a:p>
            <a:pPr marL="0" indent="0" algn="just">
              <a:buNone/>
            </a:pPr>
            <a:r>
              <a:rPr lang="pt-BR" dirty="0" smtClean="0"/>
              <a:t>H21 – Identificar o papel dos meios de comunicação na construção da vida social.</a:t>
            </a:r>
          </a:p>
          <a:p>
            <a:pPr marL="0" indent="0" algn="just">
              <a:buNone/>
            </a:pPr>
            <a:r>
              <a:rPr lang="pt-BR" dirty="0" smtClean="0"/>
              <a:t>H22 – Analisar as lutas sociais e conquistas obtidas no que se refere às mudanças nas legislações ou nas políticas públicas.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de área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6663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H23 – Analisar a importância dos valores éticos na estruturação política das sociedades.</a:t>
            </a:r>
          </a:p>
          <a:p>
            <a:pPr marL="0" indent="0" algn="just">
              <a:buNone/>
            </a:pPr>
            <a:r>
              <a:rPr lang="pt-BR" dirty="0" smtClean="0"/>
              <a:t>H24 – Relacionar cidadania e democracia na organização das sociedades.</a:t>
            </a:r>
          </a:p>
          <a:p>
            <a:pPr marL="0" indent="0" algn="just">
              <a:buNone/>
            </a:pPr>
            <a:r>
              <a:rPr lang="pt-BR" dirty="0" smtClean="0"/>
              <a:t>H25 – Identificar estratégias que promovam formas de inclusão social.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79529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Compreender a sociedade e a natureza, reconhecendo suas interações no espaço em diferentes contextos históricos e geográficos.</a:t>
            </a:r>
          </a:p>
          <a:p>
            <a:pPr marL="0" indent="0" algn="just">
              <a:buNone/>
            </a:pPr>
            <a:r>
              <a:rPr lang="pt-BR" dirty="0" smtClean="0"/>
              <a:t>H26 – Identificar em fontes diversas o processo de ocupação dos meios físicos e as relações da vida humana com a paisagem.</a:t>
            </a:r>
          </a:p>
          <a:p>
            <a:pPr marL="0" indent="0" algn="just">
              <a:buNone/>
            </a:pPr>
            <a:r>
              <a:rPr lang="pt-BR" dirty="0" smtClean="0"/>
              <a:t>H27 – Analisar de maneira crítica as interações da sociedade com o meio físico, levando em consideração aspectos históricos e/ou geográficos.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de área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2731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7408862" cy="345122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H28 – Relacionar o uso das tecnologias com os impactos socioambientais em diferentes contextos históricos-geográficos.</a:t>
            </a:r>
          </a:p>
          <a:p>
            <a:pPr marL="0" indent="0" algn="just">
              <a:buNone/>
            </a:pPr>
            <a:r>
              <a:rPr lang="pt-BR" dirty="0" smtClean="0"/>
              <a:t>H29 – Reconhecer a função dos recursos naturais na produção do espaço geográfico, relacionando-os com as mudanças provocadas pelas ações humanas.</a:t>
            </a:r>
          </a:p>
          <a:p>
            <a:pPr marL="0" indent="0" algn="just">
              <a:buNone/>
            </a:pPr>
            <a:r>
              <a:rPr lang="pt-BR" dirty="0" smtClean="0"/>
              <a:t>H30 – Avaliar as relações entre preservação e degradação da vida no planeta nas diferentes escalas.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0859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490</TotalTime>
  <Words>3226</Words>
  <Application>Microsoft Office PowerPoint</Application>
  <PresentationFormat>Apresentação na tela (4:3)</PresentationFormat>
  <Paragraphs>158</Paragraphs>
  <Slides>93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93</vt:i4>
      </vt:variant>
    </vt:vector>
  </HeadingPairs>
  <TitlesOfParts>
    <vt:vector size="94" baseType="lpstr">
      <vt:lpstr>Forma de Onda</vt:lpstr>
      <vt:lpstr>E. E. E. F. M. Escritor Virginius da Gama e Melo UFCG – PIBID HISTÓRIA BOLSISTA: Cláudio Robélio SUPERVISOR: José Valmi</vt:lpstr>
      <vt:lpstr>Apresentação do PowerPoint</vt:lpstr>
      <vt:lpstr>Apresentação do PowerPoint</vt:lpstr>
      <vt:lpstr>Apresentação do PowerPoint</vt:lpstr>
      <vt:lpstr>Para que serve o ENEM?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Habilidade</vt:lpstr>
      <vt:lpstr>Competência</vt:lpstr>
      <vt:lpstr>Matriz de Referência de Ciências Humanas e suas Tecnologias</vt:lpstr>
      <vt:lpstr>Competência de área 1</vt:lpstr>
      <vt:lpstr>Apresentação do PowerPoint</vt:lpstr>
      <vt:lpstr> A DESTRUIÇÃO DO PATRIMÔNIO HISTÓRICO </vt:lpstr>
      <vt:lpstr>Apresentação do PowerPoint</vt:lpstr>
      <vt:lpstr>Apresentação do PowerPoint</vt:lpstr>
      <vt:lpstr>O que é o Estado Islâmico?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Preservando a memória através dos museus</vt:lpstr>
      <vt:lpstr>Apresentação do PowerPoint</vt:lpstr>
      <vt:lpstr>Apresentação do PowerPoint</vt:lpstr>
      <vt:lpstr>Musei Capitolini, Roma </vt:lpstr>
      <vt:lpstr>Museo Egizio, Turim </vt:lpstr>
      <vt:lpstr>Museu de Ciência de Londres</vt:lpstr>
      <vt:lpstr>MUSEU INSTITUTO RICARDO BRENNAND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Patrimônio Cultural – Políticas e Perspectivas de preservação no Brasil </vt:lpstr>
      <vt:lpstr>Respostas comentadas</vt:lpstr>
      <vt:lpstr>Apresentação do PowerPoint</vt:lpstr>
      <vt:lpstr>Competência de área 2</vt:lpstr>
      <vt:lpstr>Apresentação do PowerPoint</vt:lpstr>
      <vt:lpstr> PARA COMEÇAR A HISTÓRIA...  </vt:lpstr>
      <vt:lpstr>Apresentação do PowerPoint</vt:lpstr>
      <vt:lpstr> Cidades da região Norte sofrem com a cheia. </vt:lpstr>
      <vt:lpstr> Região Sudeste e a maior crise hídrica da história: moradores coletam água potável em caminhão-pipa, 46 milhões de pessoas no país são atingidas. </vt:lpstr>
      <vt:lpstr> SECA NO NORDESTE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Os 10 maiores períodos de seca no Brasil </vt:lpstr>
      <vt:lpstr>Apresentação do PowerPoint</vt:lpstr>
      <vt:lpstr>Apresentação do PowerPoint</vt:lpstr>
      <vt:lpstr>Apresentação do PowerPoint</vt:lpstr>
      <vt:lpstr>Apresentação do PowerPoint</vt:lpstr>
      <vt:lpstr> ÁGUA: Um mar de água doce sob a terra seca </vt:lpstr>
      <vt:lpstr> CRISE HÍDRICA NO SUDESTE E CHEIAS NO NORTE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O QUE É SUSTENTABILIDADE? </vt:lpstr>
      <vt:lpstr> Lei das Águas </vt:lpstr>
      <vt:lpstr>Apresentação do PowerPoint</vt:lpstr>
      <vt:lpstr> RESPOSTAS COMENTADAS </vt:lpstr>
      <vt:lpstr>Apresentação do PowerPoint</vt:lpstr>
      <vt:lpstr>Competência de área 3</vt:lpstr>
      <vt:lpstr>Apresentação do PowerPoint</vt:lpstr>
      <vt:lpstr>Competência de área 4</vt:lpstr>
      <vt:lpstr>Apresentação do PowerPoint</vt:lpstr>
      <vt:lpstr>Competência de área 5</vt:lpstr>
      <vt:lpstr>Apresentação do PowerPoint</vt:lpstr>
      <vt:lpstr>Competência de área 6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 E. E. F. M. Escritor Virginius da Gama e Melo UFCG – PIBID HISTÓRIA BOLSISTA: Cláudio Robélio SUPERVISOR: José Valmi</dc:title>
  <dc:creator>Usuario</dc:creator>
  <cp:lastModifiedBy>ASUS</cp:lastModifiedBy>
  <cp:revision>48</cp:revision>
  <dcterms:created xsi:type="dcterms:W3CDTF">2016-05-18T03:40:36Z</dcterms:created>
  <dcterms:modified xsi:type="dcterms:W3CDTF">2016-12-30T14:24:54Z</dcterms:modified>
</cp:coreProperties>
</file>