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28" r:id="rId3"/>
    <p:sldId id="344" r:id="rId4"/>
    <p:sldId id="329" r:id="rId5"/>
    <p:sldId id="330" r:id="rId6"/>
    <p:sldId id="331" r:id="rId7"/>
    <p:sldId id="332" r:id="rId8"/>
    <p:sldId id="333" r:id="rId9"/>
    <p:sldId id="301" r:id="rId10"/>
    <p:sldId id="334" r:id="rId11"/>
    <p:sldId id="335" r:id="rId12"/>
    <p:sldId id="347" r:id="rId13"/>
    <p:sldId id="345" r:id="rId14"/>
    <p:sldId id="339" r:id="rId15"/>
    <p:sldId id="346" r:id="rId16"/>
    <p:sldId id="340" r:id="rId17"/>
    <p:sldId id="341" r:id="rId18"/>
    <p:sldId id="342" r:id="rId19"/>
    <p:sldId id="34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21E8-F0DA-4F11-9478-CBEBD2951A89}" type="datetimeFigureOut">
              <a:rPr lang="pt-BR" smtClean="0"/>
              <a:pPr/>
              <a:t>07/04/2017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80C0-A9CF-42E5-8F4C-E171D428E9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21E8-F0DA-4F11-9478-CBEBD2951A89}" type="datetimeFigureOut">
              <a:rPr lang="pt-BR" smtClean="0"/>
              <a:pPr/>
              <a:t>07/04/2017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80C0-A9CF-42E5-8F4C-E171D428E9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21E8-F0DA-4F11-9478-CBEBD2951A89}" type="datetimeFigureOut">
              <a:rPr lang="pt-BR" smtClean="0"/>
              <a:pPr/>
              <a:t>07/04/2017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80C0-A9CF-42E5-8F4C-E171D428E9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21E8-F0DA-4F11-9478-CBEBD2951A89}" type="datetimeFigureOut">
              <a:rPr lang="pt-BR" smtClean="0"/>
              <a:pPr/>
              <a:t>07/04/2017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80C0-A9CF-42E5-8F4C-E171D428E9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21E8-F0DA-4F11-9478-CBEBD2951A89}" type="datetimeFigureOut">
              <a:rPr lang="pt-BR" smtClean="0"/>
              <a:pPr/>
              <a:t>07/04/2017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80C0-A9CF-42E5-8F4C-E171D428E9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21E8-F0DA-4F11-9478-CBEBD2951A89}" type="datetimeFigureOut">
              <a:rPr lang="pt-BR" smtClean="0"/>
              <a:pPr/>
              <a:t>07/04/2017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80C0-A9CF-42E5-8F4C-E171D428E9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21E8-F0DA-4F11-9478-CBEBD2951A89}" type="datetimeFigureOut">
              <a:rPr lang="pt-BR" smtClean="0"/>
              <a:pPr/>
              <a:t>07/04/2017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80C0-A9CF-42E5-8F4C-E171D428E9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21E8-F0DA-4F11-9478-CBEBD2951A89}" type="datetimeFigureOut">
              <a:rPr lang="pt-BR" smtClean="0"/>
              <a:pPr/>
              <a:t>07/04/2017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80C0-A9CF-42E5-8F4C-E171D428E9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21E8-F0DA-4F11-9478-CBEBD2951A89}" type="datetimeFigureOut">
              <a:rPr lang="pt-BR" smtClean="0"/>
              <a:pPr/>
              <a:t>07/04/2017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80C0-A9CF-42E5-8F4C-E171D428E9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21E8-F0DA-4F11-9478-CBEBD2951A89}" type="datetimeFigureOut">
              <a:rPr lang="pt-BR" smtClean="0"/>
              <a:pPr/>
              <a:t>07/04/2017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80C0-A9CF-42E5-8F4C-E171D428E9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21E8-F0DA-4F11-9478-CBEBD2951A89}" type="datetimeFigureOut">
              <a:rPr lang="pt-BR" smtClean="0"/>
              <a:pPr/>
              <a:t>07/04/2017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80C0-A9CF-42E5-8F4C-E171D428E99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44C21E8-F0DA-4F11-9478-CBEBD2951A89}" type="datetimeFigureOut">
              <a:rPr lang="pt-BR" smtClean="0"/>
              <a:pPr/>
              <a:t>07/04/2017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E66D80C0-A9CF-42E5-8F4C-E171D428E990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117180" cy="147002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ESCOLA VÍRGINUS DA GAMA</a:t>
            </a:r>
            <a:r>
              <a:rPr lang="pt-B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pt-BR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pt-B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7117180" cy="23042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8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Profª</a:t>
            </a:r>
            <a:r>
              <a:rPr lang="pt-BR" sz="28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pt-BR" sz="28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Valmi</a:t>
            </a:r>
            <a:endParaRPr lang="pt-BR" sz="28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pt-BR" sz="28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Bolsistas PIBID História: </a:t>
            </a:r>
          </a:p>
          <a:p>
            <a:pPr algn="ctr"/>
            <a:r>
              <a:rPr lang="pt-BR" sz="28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Cláudio </a:t>
            </a:r>
            <a:r>
              <a:rPr lang="pt-BR" sz="28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Robélio</a:t>
            </a:r>
            <a:endParaRPr lang="pt-BR" sz="28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pt-BR" sz="28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Karla </a:t>
            </a:r>
            <a:r>
              <a:rPr lang="pt-BR" sz="28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Dayana</a:t>
            </a:r>
            <a:r>
              <a:rPr lang="pt-BR" sz="28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 </a:t>
            </a:r>
          </a:p>
          <a:p>
            <a:pPr algn="ctr"/>
            <a:r>
              <a:rPr lang="pt-BR" sz="28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Julhyane</a:t>
            </a:r>
            <a:r>
              <a:rPr lang="pt-BR" sz="28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Oliveira</a:t>
            </a:r>
          </a:p>
          <a:p>
            <a:pPr algn="r"/>
            <a:endParaRPr lang="pt-BR" sz="3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0431" y="2285992"/>
            <a:ext cx="7813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u="sng" dirty="0" smtClean="0"/>
              <a:t>PRIMEIRA GUERRA MUNDIAL</a:t>
            </a:r>
          </a:p>
          <a:p>
            <a:pPr algn="ctr"/>
            <a:r>
              <a:rPr lang="pt-BR" sz="3600" b="1" dirty="0" smtClean="0"/>
              <a:t>(1914 – 1918)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xmlns="" val="8228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39752" y="1412776"/>
            <a:ext cx="3459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 MULHER NA GUERRA</a:t>
            </a:r>
            <a:endParaRPr lang="pt-BR" sz="2000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71600" y="404665"/>
            <a:ext cx="7125113" cy="72008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220486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Passam a trabalhar fora de casa;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Trabalham nos campos agrícolas e nas fábricas;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Ajudam nos campos de batalha (Enfermeiras);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Conquistam direitos (sair sozinha, dirigir...) </a:t>
            </a:r>
            <a:endParaRPr lang="pt-BR" b="1" dirty="0" smtClean="0"/>
          </a:p>
          <a:p>
            <a:endParaRPr lang="pt-BR" dirty="0"/>
          </a:p>
        </p:txBody>
      </p:sp>
      <p:pic>
        <p:nvPicPr>
          <p:cNvPr id="15362" name="Picture 2" descr="Resultado de imagem para primeira guerra mundial as mulhe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2758827" cy="3924301"/>
          </a:xfrm>
          <a:prstGeom prst="rect">
            <a:avLst/>
          </a:prstGeom>
          <a:noFill/>
        </p:spPr>
      </p:pic>
      <p:pic>
        <p:nvPicPr>
          <p:cNvPr id="15364" name="Picture 4" descr="Resultado de imagem para primeira guerra mundial as mulheres enfermei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33056"/>
            <a:ext cx="3810000" cy="276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43608" y="404665"/>
            <a:ext cx="7125113" cy="79208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pic>
        <p:nvPicPr>
          <p:cNvPr id="14338" name="Picture 2" descr="Resultado de imagem para primeira guerra mundial 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56895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73705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33062" y="1844824"/>
            <a:ext cx="8810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O que mais chama a sua atenção na imagem? Por quê?</a:t>
            </a:r>
          </a:p>
          <a:p>
            <a:endParaRPr lang="pt-BR" sz="2400" dirty="0"/>
          </a:p>
        </p:txBody>
      </p:sp>
      <p:pic>
        <p:nvPicPr>
          <p:cNvPr id="5" name="Espaço Reservado para Conteúdo 6" descr="soldados-em-trinche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694111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03648" y="2636912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 QUE VOCÊ ACHA QUE OCORRIA DENTRO DAS TRINCHEIRAS?</a:t>
            </a:r>
            <a:endParaRPr lang="pt-BR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95736" y="1556792"/>
            <a:ext cx="462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LIVRO: </a:t>
            </a:r>
            <a:r>
              <a:rPr lang="pt-BR" b="1" i="1" dirty="0" smtClean="0"/>
              <a:t>NADA DE NOVO NO FRONT</a:t>
            </a:r>
            <a:endParaRPr lang="pt-BR" b="1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2132856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ERICH MARIA REMARQUE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2636912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Erich Paul </a:t>
            </a:r>
            <a:r>
              <a:rPr lang="pt-BR" dirty="0" err="1" smtClean="0"/>
              <a:t>Remark</a:t>
            </a:r>
            <a:r>
              <a:rPr lang="pt-BR" dirty="0" smtClean="0"/>
              <a:t>, nasceu em 22 de julho de 1898 na cidade de </a:t>
            </a:r>
            <a:r>
              <a:rPr lang="pt-BR" dirty="0" err="1" smtClean="0"/>
              <a:t>Osnabruck</a:t>
            </a:r>
            <a:r>
              <a:rPr lang="pt-BR" dirty="0" smtClean="0"/>
              <a:t>, Alemanha.</a:t>
            </a:r>
          </a:p>
          <a:p>
            <a:pPr algn="just"/>
            <a:r>
              <a:rPr lang="pt-BR" dirty="0" smtClean="0"/>
              <a:t>Remarque conviveu com as atrocidades da linha de frente e, com o fim do conflito, enfrentou as dificuldades de viver em uma Alemanha destruída. Morreu em </a:t>
            </a:r>
            <a:r>
              <a:rPr lang="pt-BR" dirty="0" err="1" smtClean="0"/>
              <a:t>Locarno</a:t>
            </a:r>
            <a:r>
              <a:rPr lang="pt-BR" dirty="0" smtClean="0"/>
              <a:t>, Suíça, em 25 de setembro de 1970, aos 72 anos.</a:t>
            </a:r>
          </a:p>
          <a:p>
            <a:endParaRPr lang="pt-BR" dirty="0"/>
          </a:p>
        </p:txBody>
      </p:sp>
      <p:pic>
        <p:nvPicPr>
          <p:cNvPr id="7" name="Espaço Reservado para 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3" b="1473"/>
          <a:stretch>
            <a:fillRect/>
          </a:stretch>
        </p:blipFill>
        <p:spPr>
          <a:xfrm>
            <a:off x="5580112" y="2060848"/>
            <a:ext cx="3097484" cy="44766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66504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23728" y="1556792"/>
            <a:ext cx="462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LIVRO: </a:t>
            </a:r>
            <a:r>
              <a:rPr lang="pt-BR" b="1" i="1" dirty="0" smtClean="0"/>
              <a:t>NADA DE NOVO NO FRONT</a:t>
            </a:r>
            <a:endParaRPr lang="pt-BR" b="1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3443" y="2492896"/>
            <a:ext cx="9060557" cy="2800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/>
              <a:t>“Aqui e lá estão pendurados apenas farrapos de uniformes; 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/>
              <a:t>mais adiante, colocou-se uma massa sangrenta que já foram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/>
              <a:t>m</a:t>
            </a:r>
            <a:r>
              <a:rPr lang="pt-BR" sz="2000" dirty="0" smtClean="0"/>
              <a:t>embros humanos. Vemos um corpo estendido com uma só 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/>
              <a:t>p</a:t>
            </a:r>
            <a:r>
              <a:rPr lang="pt-BR" sz="2000" dirty="0" smtClean="0"/>
              <a:t>erna [...]. Está nu, a farda espalhada pela árvore. Faltam-lhe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/>
              <a:t>o</a:t>
            </a:r>
            <a:r>
              <a:rPr lang="pt-BR" sz="2000" dirty="0" smtClean="0"/>
              <a:t>s dois braços, é como se tivesse sido desatarraxados. Descubro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/>
              <a:t>u</a:t>
            </a:r>
            <a:r>
              <a:rPr lang="pt-BR" sz="2000" dirty="0" smtClean="0"/>
              <a:t>m deles que foi cair a uns vinte metros do corpo no meio do mato.”</a:t>
            </a:r>
            <a:endParaRPr lang="pt-BR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1988840"/>
            <a:ext cx="67687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sz="2000" dirty="0" smtClean="0"/>
              <a:t>Foi levado à tela em 1930, por Lewis </a:t>
            </a:r>
            <a:r>
              <a:rPr lang="pt-BR" sz="2000" dirty="0" err="1" smtClean="0"/>
              <a:t>Milestone</a:t>
            </a:r>
            <a:r>
              <a:rPr lang="pt-BR" sz="2000" dirty="0" smtClean="0"/>
              <a:t>. A película alcançou sucesso mundial e status de filme cult.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95736" y="1484784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LIVRO: </a:t>
            </a:r>
            <a:r>
              <a:rPr lang="pt-BR" b="1" i="1" dirty="0" smtClean="0"/>
              <a:t>NADA DE NOVO NO FRONT</a:t>
            </a:r>
          </a:p>
          <a:p>
            <a:endParaRPr lang="pt-BR" dirty="0"/>
          </a:p>
        </p:txBody>
      </p:sp>
      <p:pic>
        <p:nvPicPr>
          <p:cNvPr id="6" name="Espaço Reservado para Conteúdo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501008"/>
            <a:ext cx="4681538" cy="31546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pic>
        <p:nvPicPr>
          <p:cNvPr id="4" name="Espaço Reservado para 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" b="1825"/>
          <a:stretch>
            <a:fillRect/>
          </a:stretch>
        </p:blipFill>
        <p:spPr>
          <a:xfrm>
            <a:off x="323528" y="1628800"/>
            <a:ext cx="3429024" cy="49557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44008" y="1916832"/>
            <a:ext cx="41764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Paul se vê cercado por um ambiente de horror, vê meninos como ele perecerem e percebe que trocou a sua juventude por uma única e cruel certeza: a do absurdo da guerra, esteja-se do lado que se estiver.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1772816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 smtClean="0"/>
              <a:t>“Este livro não pretende ser um libelo, nem uma confissão, e, menos ainda, uma aventura, pois a morte não é uma aventura para aqueles que se deram face a face com ela. Apenas procura mostrar o que foi uma geração de homens que, mesmo tendo escapado às granadas, foram destruídos pela guerra.”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844824"/>
            <a:ext cx="7401282" cy="46327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125113" cy="3168352"/>
          </a:xfrm>
        </p:spPr>
        <p:txBody>
          <a:bodyPr/>
          <a:lstStyle/>
          <a:p>
            <a:pPr algn="ctr"/>
            <a:r>
              <a:rPr lang="pt-BR" sz="4000" dirty="0" smtClean="0"/>
              <a:t>Você já leu algum texto ou viu algum filme sobre a Primeira Guerra Mundial?</a:t>
            </a:r>
            <a:br>
              <a:rPr lang="pt-BR" sz="4000" dirty="0" smtClean="0"/>
            </a:br>
            <a:endParaRPr lang="pt-BR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66504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20492" y="1340768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ANTECEDENTES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2060848"/>
            <a:ext cx="6320063" cy="2338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A Europa vivia um momento de paz;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A cultura se desenvolvia;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Período da </a:t>
            </a:r>
            <a:r>
              <a:rPr lang="pt-BR" sz="2000" dirty="0" err="1" smtClean="0"/>
              <a:t>Belle</a:t>
            </a:r>
            <a:r>
              <a:rPr lang="pt-BR" sz="2000" dirty="0" smtClean="0"/>
              <a:t> </a:t>
            </a:r>
            <a:r>
              <a:rPr lang="pt-BR" sz="2000" dirty="0" err="1" smtClean="0"/>
              <a:t>Époque</a:t>
            </a:r>
            <a:r>
              <a:rPr lang="pt-BR" sz="2000" dirty="0" smtClean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Desenvolvimento da arte, música e literatura;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Período de luz;</a:t>
            </a:r>
            <a:endParaRPr lang="pt-BR" sz="2000" dirty="0"/>
          </a:p>
        </p:txBody>
      </p:sp>
      <p:pic>
        <p:nvPicPr>
          <p:cNvPr id="1026" name="Picture 2" descr="Resultado de imagem para belle epo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448272" cy="3362294"/>
          </a:xfrm>
          <a:prstGeom prst="rect">
            <a:avLst/>
          </a:prstGeom>
          <a:noFill/>
        </p:spPr>
      </p:pic>
      <p:pic>
        <p:nvPicPr>
          <p:cNvPr id="7" name="Espaço Reservado para Conteúdo 5" descr="belle-epo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77072"/>
            <a:ext cx="3528392" cy="2509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1700808"/>
            <a:ext cx="66455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CAUSAS DA GUERRA</a:t>
            </a:r>
          </a:p>
          <a:p>
            <a:pPr algn="ctr"/>
            <a:endParaRPr lang="pt-BR" sz="28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Imperialismo / Neocolonialismo;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Revanchismos;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Nacionalismos;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Corrida armamentista;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Política de alianças;</a:t>
            </a: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43608" y="476673"/>
            <a:ext cx="7125113" cy="720079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59832" y="1412776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AS ALIANÇAS</a:t>
            </a:r>
            <a:endParaRPr lang="pt-BR" sz="2000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720079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21328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TRIPLICE ALIANÇA        X      TRIPLICE ENTENTE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576" y="2924944"/>
            <a:ext cx="24593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Alemanha,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Áustria Hungria</a:t>
            </a:r>
            <a:endParaRPr lang="pt-BR" sz="2000" b="1" dirty="0" smtClean="0"/>
          </a:p>
          <a:p>
            <a:pPr>
              <a:lnSpc>
                <a:spcPct val="150000"/>
              </a:lnSpc>
            </a:pPr>
            <a:r>
              <a:rPr lang="pt-BR" sz="2000" b="1" dirty="0" smtClean="0"/>
              <a:t>Itália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96136" y="2924944"/>
            <a:ext cx="16610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Rússia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França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Inglaterra</a:t>
            </a:r>
            <a:endParaRPr lang="pt-BR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66504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79712" y="1628800"/>
            <a:ext cx="499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CARACTERÍSTICAS DO CONFLITO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2420888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/>
              <a:t>Potência bélica;</a:t>
            </a:r>
          </a:p>
          <a:p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Terrorismo;</a:t>
            </a:r>
          </a:p>
          <a:p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2 fases: 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 Movimento;</a:t>
            </a:r>
          </a:p>
          <a:p>
            <a:pPr>
              <a:buFont typeface="Wingdings" pitchFamily="2" charset="2"/>
              <a:buChar char="v"/>
            </a:pPr>
            <a:r>
              <a:rPr lang="pt-BR" sz="2000" dirty="0" smtClean="0"/>
              <a:t>trincheiras</a:t>
            </a:r>
            <a:endParaRPr lang="pt-BR" sz="2000" dirty="0"/>
          </a:p>
        </p:txBody>
      </p:sp>
      <p:pic>
        <p:nvPicPr>
          <p:cNvPr id="18434" name="Picture 2" descr="Resultado de imagem para poder bélico primeira guerra mund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2721901" cy="2160240"/>
          </a:xfrm>
          <a:prstGeom prst="rect">
            <a:avLst/>
          </a:prstGeom>
          <a:noFill/>
        </p:spPr>
      </p:pic>
      <p:pic>
        <p:nvPicPr>
          <p:cNvPr id="18436" name="Picture 4" descr="Resultado de imagem para poder bélico primeira guerra mund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3098441" cy="2304256"/>
          </a:xfrm>
          <a:prstGeom prst="rect">
            <a:avLst/>
          </a:prstGeom>
          <a:noFill/>
        </p:spPr>
      </p:pic>
      <p:pic>
        <p:nvPicPr>
          <p:cNvPr id="18438" name="Picture 6" descr="Resultado de imagem para primeira guerra mundial fase de movimen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509120"/>
            <a:ext cx="4248472" cy="211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73705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03848" y="1484784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IMPORTANTE: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1988840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/>
              <a:t>1915 – Itália troca de lado;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1917 – Entrada dos EUA na guerra em Abril;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1917 – saída da Rússia em Novembro;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3501008"/>
            <a:ext cx="7452618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cs typeface="Arial" pitchFamily="34" charset="0"/>
              </a:rPr>
              <a:t>NO BRASIL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cs typeface="Arial" pitchFamily="34" charset="0"/>
              </a:rPr>
              <a:t>1914 – Economia agroexportadora focada no café;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cs typeface="Arial" pitchFamily="34" charset="0"/>
              </a:rPr>
              <a:t>Congelamento nas concessões de crédito internacional;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Queda no poder de compra;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Aumento do custo de vida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cs typeface="Arial" pitchFamily="34" charset="0"/>
              </a:rPr>
              <a:t>Insatisfação popular e crescimento de movimentos sindicais;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>
                <a:cs typeface="Arial" pitchFamily="34" charset="0"/>
              </a:rPr>
              <a:t>Grandes greves em 1917 e 1918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971600" y="548681"/>
            <a:ext cx="7125113" cy="72008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2800" b="1" dirty="0" smtClean="0"/>
              <a:t>PRIMEIRA GUERRA MUNDIAL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75856" y="1628800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RESULTADOS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2348880"/>
            <a:ext cx="46805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Mais de 20 milhões de mortos;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Europa fragilizada;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EUA potência;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Tratado de Versalhes.</a:t>
            </a:r>
          </a:p>
          <a:p>
            <a:endParaRPr lang="pt-BR" dirty="0"/>
          </a:p>
        </p:txBody>
      </p:sp>
      <p:pic>
        <p:nvPicPr>
          <p:cNvPr id="16386" name="Picture 2" descr="Resultado de imagem para primeira guerra mund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416251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700808"/>
            <a:ext cx="6125716" cy="2338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Péssimas condições de saneamento;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Falta de informações básicas sobre saúde e 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higiene pessoal;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000" dirty="0" smtClean="0"/>
              <a:t>Propagação de doenças virais e bacterianas;</a:t>
            </a:r>
          </a:p>
          <a:p>
            <a:pPr>
              <a:lnSpc>
                <a:spcPct val="150000"/>
              </a:lnSpc>
            </a:pPr>
            <a:endParaRPr lang="pt-BR" sz="2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00100" y="214291"/>
            <a:ext cx="7125113" cy="71438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lvl="0" algn="ctr" defTabSz="457200">
              <a:spcBef>
                <a:spcPct val="0"/>
              </a:spcBef>
              <a:defRPr/>
            </a:pPr>
            <a:r>
              <a:rPr lang="pt-BR" sz="2800" b="1" dirty="0" smtClean="0"/>
              <a:t>PRIMEIRA GUERRA MUNDIAL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55776" y="1196752"/>
            <a:ext cx="3357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DOENÇAS NA GUERRA</a:t>
            </a:r>
            <a:endParaRPr lang="pt-BR" sz="2000" b="1" dirty="0"/>
          </a:p>
        </p:txBody>
      </p:sp>
      <p:pic>
        <p:nvPicPr>
          <p:cNvPr id="1026" name="Picture 2" descr="Resultado de imagem para doenças na primeira guerra mund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3600400" cy="2671265"/>
          </a:xfrm>
          <a:prstGeom prst="rect">
            <a:avLst/>
          </a:prstGeom>
          <a:noFill/>
        </p:spPr>
      </p:pic>
      <p:pic>
        <p:nvPicPr>
          <p:cNvPr id="1028" name="Picture 4" descr="Resultado de imagem para doenças na primeira guerra mund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456384" cy="259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Outono</Template>
  <TotalTime>861</TotalTime>
  <Words>624</Words>
  <Application>Microsoft Office PowerPoint</Application>
  <PresentationFormat>Apresentação na tela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Autumn</vt:lpstr>
      <vt:lpstr>ESCOLA VÍRGINUS DA GAMA </vt:lpstr>
      <vt:lpstr>Você já leu algum texto ou viu algum filme sobre a Primeira Guerra Mundial? </vt:lpstr>
      <vt:lpstr>PRIMEIRA GUERRA MUNDIAL</vt:lpstr>
      <vt:lpstr>PRIMEIRA GUERRA MUNDIAL</vt:lpstr>
      <vt:lpstr>PRIMEIRA GUERRA MUNDIAL</vt:lpstr>
      <vt:lpstr>PRIMEIRA GUERRA MUNDIAL</vt:lpstr>
      <vt:lpstr>PRIMEIRA GUERRA MUNDIAL</vt:lpstr>
      <vt:lpstr>PRIMEIRA GUERRA MUNDIAL</vt:lpstr>
      <vt:lpstr>Slide 9</vt:lpstr>
      <vt:lpstr>PRIMEIRA GUERRA MUNDIAL</vt:lpstr>
      <vt:lpstr>PRIMEIRA GUERRA MUNDIAL</vt:lpstr>
      <vt:lpstr>PRIMEIRA GUERRA MUNDIAL</vt:lpstr>
      <vt:lpstr>PRIMEIRA GUERRA MUNDIAL</vt:lpstr>
      <vt:lpstr>PRIMEIRA GUERRA MUNDIAL</vt:lpstr>
      <vt:lpstr>PRIMEIRA GUERRA MUNDIAL</vt:lpstr>
      <vt:lpstr>PRIMEIRA GUERRA MUNDIAL</vt:lpstr>
      <vt:lpstr>PRIMEIRA GUERRA MUNDIAL</vt:lpstr>
      <vt:lpstr>PRIMEIRA GUERRA MUNDIAL</vt:lpstr>
      <vt:lpstr>PRIMEIRA GUERRA MUNDIAL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POPULAÇÃO INDÍGENA NO BRASIL:</dc:title>
  <dc:creator>Sabryna</dc:creator>
  <cp:lastModifiedBy>Cristiano</cp:lastModifiedBy>
  <cp:revision>79</cp:revision>
  <dcterms:created xsi:type="dcterms:W3CDTF">2016-03-22T03:02:34Z</dcterms:created>
  <dcterms:modified xsi:type="dcterms:W3CDTF">2017-04-07T11:14:51Z</dcterms:modified>
</cp:coreProperties>
</file>