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257" r:id="rId13"/>
    <p:sldId id="258" r:id="rId14"/>
    <p:sldId id="259" r:id="rId15"/>
    <p:sldId id="260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21342-8805-4A26-B4D5-A8911E986136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E1F4E-72EE-4570-A106-35E68163D0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8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8CB7D0-5952-41B4-A399-ABB40FCAAE32}" type="datetimeFigureOut">
              <a:rPr lang="pt-BR" smtClean="0"/>
              <a:t>30/12/2016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D0E9B8-30F7-4AAE-888B-B707D0E0F15D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2304255"/>
          </a:xfrm>
        </p:spPr>
        <p:txBody>
          <a:bodyPr>
            <a:normAutofit/>
          </a:bodyPr>
          <a:lstStyle/>
          <a:p>
            <a:r>
              <a:rPr lang="pt-BR" sz="2800" dirty="0" smtClean="0"/>
              <a:t>E. E. E. F. M. Escritor </a:t>
            </a:r>
            <a:r>
              <a:rPr lang="pt-BR" sz="2800" dirty="0" err="1" smtClean="0"/>
              <a:t>Virginius</a:t>
            </a:r>
            <a:r>
              <a:rPr lang="pt-BR" sz="2800" dirty="0" smtClean="0"/>
              <a:t> da Gama e Melo</a:t>
            </a:r>
            <a:br>
              <a:rPr lang="pt-BR" sz="2800" dirty="0" smtClean="0"/>
            </a:br>
            <a:r>
              <a:rPr lang="pt-BR" sz="2800" dirty="0" smtClean="0"/>
              <a:t>UFCG – PIBID HISTÓRIA</a:t>
            </a:r>
            <a:br>
              <a:rPr lang="pt-BR" sz="2800" dirty="0" smtClean="0"/>
            </a:br>
            <a:r>
              <a:rPr lang="pt-BR" sz="2800" dirty="0" smtClean="0"/>
              <a:t>BOLSISTAS: Cláudio </a:t>
            </a:r>
            <a:r>
              <a:rPr lang="pt-BR" sz="2800" dirty="0" err="1" smtClean="0"/>
              <a:t>Robélio</a:t>
            </a:r>
            <a:r>
              <a:rPr lang="pt-BR" sz="2800" dirty="0" smtClean="0"/>
              <a:t>; Mateus Alves</a:t>
            </a:r>
            <a:br>
              <a:rPr lang="pt-BR" sz="2800" dirty="0" smtClean="0"/>
            </a:br>
            <a:r>
              <a:rPr lang="pt-BR" sz="2800" dirty="0" smtClean="0"/>
              <a:t>SUPERVISOR: Carlos Martins</a:t>
            </a:r>
            <a:endParaRPr lang="pt-BR" sz="2800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pt-BR" sz="6600" b="1" dirty="0" smtClean="0"/>
              <a:t>Oficina: Mulher, amor e casamento na Roma Antiga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275391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Romanos X Sabinos</a:t>
            </a:r>
          </a:p>
        </p:txBody>
      </p:sp>
      <p:pic>
        <p:nvPicPr>
          <p:cNvPr id="4" name="Espaço Reservado para Conteúdo 3" descr="ti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522800" cy="4663801"/>
          </a:xfrm>
        </p:spPr>
      </p:pic>
    </p:spTree>
    <p:extLst>
      <p:ext uri="{BB962C8B-B14F-4D97-AF65-F5344CB8AC3E}">
        <p14:creationId xmlns:p14="http://schemas.microsoft.com/office/powerpoint/2010/main" val="354282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Mulheres Romanas</a:t>
            </a:r>
          </a:p>
        </p:txBody>
      </p:sp>
      <p:pic>
        <p:nvPicPr>
          <p:cNvPr id="4" name="Espaço Reservado para Conteúdo 3" descr="m r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7359077" cy="3777166"/>
          </a:xfrm>
        </p:spPr>
      </p:pic>
    </p:spTree>
    <p:extLst>
      <p:ext uri="{BB962C8B-B14F-4D97-AF65-F5344CB8AC3E}">
        <p14:creationId xmlns:p14="http://schemas.microsoft.com/office/powerpoint/2010/main" val="88746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600325" cy="34766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95598" y="4067780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Paul Marie </a:t>
            </a:r>
            <a:r>
              <a:rPr lang="pt-BR" dirty="0" err="1" smtClean="0"/>
              <a:t>Veyne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16" y="3316120"/>
            <a:ext cx="2989312" cy="224198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178900" y="56678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Paul Marie </a:t>
            </a:r>
            <a:r>
              <a:rPr lang="pt-BR" dirty="0" err="1"/>
              <a:t>Veyne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6672"/>
            <a:ext cx="3009075" cy="225680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868144" y="28305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Jérôme</a:t>
            </a:r>
            <a:r>
              <a:rPr lang="pt-BR" dirty="0"/>
              <a:t> </a:t>
            </a:r>
            <a:r>
              <a:rPr lang="pt-BR" dirty="0" err="1"/>
              <a:t>Carcopino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41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Veyne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755576" y="2780928"/>
            <a:ext cx="7408862" cy="259228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Estoicismo: </a:t>
            </a:r>
            <a:r>
              <a:rPr lang="pt-BR" dirty="0"/>
              <a:t>é um movimento filosófico que surgiu na Grécia Antiga e que preza a fidelidade ao conhecimento, desprezando todos os tipos de sentimentos externos, como a paixão, a luxúria e demais emoções.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338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683568" y="2060848"/>
            <a:ext cx="7408862" cy="237626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Primeira moral: casar era um dever do cidadão;</a:t>
            </a:r>
          </a:p>
          <a:p>
            <a:pPr algn="just"/>
            <a:r>
              <a:rPr lang="pt-BR" dirty="0" smtClean="0"/>
              <a:t>Segunda moral: os homens de bem só devem fazer amor com o objetivo de ter filhos e não para o próprio prazer;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5098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103436"/>
          </a:xfrm>
        </p:spPr>
        <p:txBody>
          <a:bodyPr/>
          <a:lstStyle/>
          <a:p>
            <a:r>
              <a:rPr lang="pt-BR" dirty="0" smtClean="0"/>
              <a:t>“A velha moral’</a:t>
            </a:r>
            <a:endParaRPr lang="pt-BR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128792" cy="280831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 esposa era apenas um instrumento para fazer-se cumprir o dever de cidadão;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Elementos da casa; Escravos; Servos; Filhos.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5161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2924944"/>
            <a:ext cx="7408333" cy="969557"/>
          </a:xfrm>
        </p:spPr>
        <p:txBody>
          <a:bodyPr/>
          <a:lstStyle/>
          <a:p>
            <a:r>
              <a:rPr lang="pt-BR" dirty="0" smtClean="0"/>
              <a:t>Vista como uma amiga; companheira para toda a vida; ainda que fosse submissa ao seu esposo.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Moral </a:t>
            </a:r>
            <a:r>
              <a:rPr lang="pt-BR" dirty="0" err="1" smtClean="0"/>
              <a:t>estóica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83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7030910" cy="403105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Formas de casamento na Roma Antiga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91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611560" y="2636912"/>
            <a:ext cx="3456384" cy="2736304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Uma oferenda solene a Júpiter Capitolino, feita diante de um sumo pontífice e de um sacerdote.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1412776"/>
            <a:ext cx="3352800" cy="964696"/>
          </a:xfrm>
        </p:spPr>
        <p:txBody>
          <a:bodyPr/>
          <a:lstStyle/>
          <a:p>
            <a:pPr algn="ctr"/>
            <a:r>
              <a:rPr lang="pt-BR" sz="4000" dirty="0" smtClean="0"/>
              <a:t>A </a:t>
            </a:r>
            <a:r>
              <a:rPr lang="pt-BR" sz="4000" i="1" dirty="0" err="1" smtClean="0"/>
              <a:t>confarreatio</a:t>
            </a:r>
            <a:endParaRPr lang="pt-BR" sz="40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2736304" cy="4054705"/>
          </a:xfrm>
        </p:spPr>
      </p:pic>
    </p:spTree>
    <p:extLst>
      <p:ext uri="{BB962C8B-B14F-4D97-AF65-F5344CB8AC3E}">
        <p14:creationId xmlns:p14="http://schemas.microsoft.com/office/powerpoint/2010/main" val="197037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half" idx="2"/>
          </p:nvPr>
        </p:nvSpPr>
        <p:spPr>
          <a:xfrm>
            <a:off x="539552" y="2924944"/>
            <a:ext cx="3352800" cy="1905001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/>
              <a:t>Uma venda fictícia da filha pelo pai ao marido. </a:t>
            </a: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1556792"/>
            <a:ext cx="3352800" cy="685792"/>
          </a:xfrm>
        </p:spPr>
        <p:txBody>
          <a:bodyPr/>
          <a:lstStyle/>
          <a:p>
            <a:r>
              <a:rPr lang="pt-BR" sz="4000" dirty="0" smtClean="0"/>
              <a:t>A </a:t>
            </a:r>
            <a:r>
              <a:rPr lang="pt-BR" sz="4000" i="1" dirty="0" err="1" smtClean="0"/>
              <a:t>coemptio</a:t>
            </a:r>
            <a:endParaRPr lang="pt-BR" sz="40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00" y="1988840"/>
            <a:ext cx="4565255" cy="3195679"/>
          </a:xfrm>
        </p:spPr>
      </p:pic>
    </p:spTree>
    <p:extLst>
      <p:ext uri="{BB962C8B-B14F-4D97-AF65-F5344CB8AC3E}">
        <p14:creationId xmlns:p14="http://schemas.microsoft.com/office/powerpoint/2010/main" val="116837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Mulher, amor e casamento</a:t>
            </a:r>
            <a:endParaRPr lang="pt-BR" dirty="0"/>
          </a:p>
        </p:txBody>
      </p:sp>
      <p:pic>
        <p:nvPicPr>
          <p:cNvPr id="4" name="Espaço Reservado para Conteúdo 5" descr="r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348880"/>
            <a:ext cx="6120679" cy="3990133"/>
          </a:xfrm>
        </p:spPr>
      </p:pic>
    </p:spTree>
    <p:extLst>
      <p:ext uri="{BB962C8B-B14F-4D97-AF65-F5344CB8AC3E}">
        <p14:creationId xmlns:p14="http://schemas.microsoft.com/office/powerpoint/2010/main" val="246168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half" idx="2"/>
          </p:nvPr>
        </p:nvSpPr>
        <p:spPr>
          <a:xfrm>
            <a:off x="539552" y="2492896"/>
            <a:ext cx="3352800" cy="2952328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Após a coabitação ininterrupta entre um plebeu e uma patrícia, os mesmos efeitos legais eram conferidos ao casal.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1484784"/>
            <a:ext cx="3352800" cy="757800"/>
          </a:xfrm>
        </p:spPr>
        <p:txBody>
          <a:bodyPr/>
          <a:lstStyle/>
          <a:p>
            <a:r>
              <a:rPr lang="pt-BR" sz="4000" dirty="0" smtClean="0"/>
              <a:t>O </a:t>
            </a:r>
            <a:r>
              <a:rPr lang="pt-BR" sz="4000" i="1" dirty="0" err="1" smtClean="0"/>
              <a:t>usus</a:t>
            </a:r>
            <a:endParaRPr lang="pt-BR" sz="40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25" y="2708921"/>
            <a:ext cx="4586840" cy="1924749"/>
          </a:xfrm>
        </p:spPr>
      </p:pic>
    </p:spTree>
    <p:extLst>
      <p:ext uri="{BB962C8B-B14F-4D97-AF65-F5344CB8AC3E}">
        <p14:creationId xmlns:p14="http://schemas.microsoft.com/office/powerpoint/2010/main" val="94571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Mudanças de conceito de casamento no Império;</a:t>
            </a:r>
          </a:p>
          <a:p>
            <a:pPr algn="just"/>
            <a:r>
              <a:rPr lang="pt-BR" dirty="0" smtClean="0"/>
              <a:t>Mudança do papel da mulher dentro do casamento;</a:t>
            </a:r>
          </a:p>
          <a:p>
            <a:pPr algn="just"/>
            <a:r>
              <a:rPr lang="pt-BR" dirty="0"/>
              <a:t>D</a:t>
            </a:r>
            <a:r>
              <a:rPr lang="pt-BR" dirty="0" smtClean="0"/>
              <a:t>ar liberdade às mulheres;</a:t>
            </a:r>
          </a:p>
          <a:p>
            <a:pPr algn="just"/>
            <a:r>
              <a:rPr lang="pt-BR" dirty="0" smtClean="0"/>
              <a:t>Baseados não no sentimento, mas na conveniência;</a:t>
            </a:r>
          </a:p>
          <a:p>
            <a:pPr algn="just"/>
            <a:r>
              <a:rPr lang="pt-BR" dirty="0" smtClean="0"/>
              <a:t>As mulheres já entravam em pé de igualdade moral e intelectual com os esposo; 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Carcopino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2516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9888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 mulheres, para </a:t>
            </a:r>
            <a:r>
              <a:rPr lang="pt-BR" dirty="0" err="1" smtClean="0"/>
              <a:t>Carcopino</a:t>
            </a:r>
            <a:r>
              <a:rPr lang="pt-BR" dirty="0" smtClean="0"/>
              <a:t>, eram adoradas e tidas como heroínas; eram “</a:t>
            </a:r>
            <a:r>
              <a:rPr lang="pt-BR" i="1" dirty="0" smtClean="0"/>
              <a:t>uma das mais belas encarnações da grandeza terrena”.</a:t>
            </a:r>
          </a:p>
          <a:p>
            <a:pPr algn="just"/>
            <a:r>
              <a:rPr lang="pt-BR" dirty="0" smtClean="0"/>
              <a:t>Imagem de dedicação, distinção e honestidade;</a:t>
            </a:r>
          </a:p>
          <a:p>
            <a:pPr algn="just"/>
            <a:r>
              <a:rPr lang="pt-BR" dirty="0" smtClean="0"/>
              <a:t>Nobres e puras;</a:t>
            </a:r>
          </a:p>
          <a:p>
            <a:pPr algn="just"/>
            <a:r>
              <a:rPr lang="pt-BR" dirty="0" smtClean="0"/>
              <a:t>Preferiam morrer junto a seus maridos;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309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95536" y="2852936"/>
            <a:ext cx="3816424" cy="1905001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/>
              <a:t>Casamento: </a:t>
            </a:r>
            <a:r>
              <a:rPr lang="pt-BR" sz="3200" dirty="0"/>
              <a:t>Instituição divina e sagrada;</a:t>
            </a:r>
          </a:p>
          <a:p>
            <a:pPr algn="just"/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352800" cy="757800"/>
          </a:xfrm>
        </p:spPr>
        <p:txBody>
          <a:bodyPr/>
          <a:lstStyle/>
          <a:p>
            <a:r>
              <a:rPr lang="pt-BR" sz="4400" dirty="0" err="1" smtClean="0"/>
              <a:t>Grimal</a:t>
            </a:r>
            <a:endParaRPr lang="pt-BR" sz="44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341687" cy="4070782"/>
          </a:xfrm>
        </p:spPr>
      </p:pic>
    </p:spTree>
    <p:extLst>
      <p:ext uri="{BB962C8B-B14F-4D97-AF65-F5344CB8AC3E}">
        <p14:creationId xmlns:p14="http://schemas.microsoft.com/office/powerpoint/2010/main" val="3059263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827584" y="2060848"/>
            <a:ext cx="7408863" cy="3451225"/>
          </a:xfrm>
        </p:spPr>
        <p:txBody>
          <a:bodyPr/>
          <a:lstStyle/>
          <a:p>
            <a:pPr algn="just"/>
            <a:r>
              <a:rPr lang="pt-BR" dirty="0" smtClean="0"/>
              <a:t>Mulheres evitavam a maternidade;</a:t>
            </a:r>
          </a:p>
          <a:p>
            <a:pPr algn="just"/>
            <a:r>
              <a:rPr lang="pt-BR" dirty="0" smtClean="0"/>
              <a:t>Traíam;</a:t>
            </a:r>
          </a:p>
          <a:p>
            <a:pPr algn="just"/>
            <a:r>
              <a:rPr lang="pt-BR" dirty="0" smtClean="0"/>
              <a:t>Abandonavam e rivalizavam com seus maridos;</a:t>
            </a:r>
          </a:p>
          <a:p>
            <a:pPr algn="just"/>
            <a:r>
              <a:rPr lang="pt-BR" dirty="0" smtClean="0"/>
              <a:t>A “emancipação” feminina foi fator importante para a nova geração de casamentos;</a:t>
            </a:r>
          </a:p>
        </p:txBody>
      </p:sp>
    </p:spTree>
    <p:extLst>
      <p:ext uri="{BB962C8B-B14F-4D97-AF65-F5344CB8AC3E}">
        <p14:creationId xmlns:p14="http://schemas.microsoft.com/office/powerpoint/2010/main" val="3395922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25" y="1828800"/>
            <a:ext cx="3853350" cy="381000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3568" y="2420888"/>
            <a:ext cx="3240360" cy="2736304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Sem filhos, as mulheres da aristocracia passaram a dedicar-se a funções tidas, como masculinas;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56704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idx="4294967295"/>
          </p:nvPr>
        </p:nvSpPr>
        <p:spPr>
          <a:xfrm>
            <a:off x="899592" y="2132856"/>
            <a:ext cx="7408862" cy="3451225"/>
          </a:xfrm>
        </p:spPr>
        <p:txBody>
          <a:bodyPr/>
          <a:lstStyle/>
          <a:p>
            <a:pPr algn="just"/>
            <a:r>
              <a:rPr lang="pt-BR" dirty="0" smtClean="0"/>
              <a:t>Papel fundamental na organização da sociedade romana;</a:t>
            </a:r>
          </a:p>
          <a:p>
            <a:pPr algn="just"/>
            <a:r>
              <a:rPr lang="pt-BR" dirty="0" smtClean="0"/>
              <a:t>“Dominação” da mulher sobre o homem no casamento;</a:t>
            </a:r>
          </a:p>
          <a:p>
            <a:pPr algn="just"/>
            <a:r>
              <a:rPr lang="pt-BR" dirty="0" smtClean="0"/>
              <a:t>Influência política e adoração;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859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26" y="1828800"/>
            <a:ext cx="2536548" cy="381000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3568" y="2204864"/>
            <a:ext cx="3352800" cy="2592288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Com o objetivo de fomentar a natalidade que Augusto redigiu leis incentivavam o divórcio;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4910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755576" y="2564905"/>
            <a:ext cx="7408862" cy="180020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Os casamentos </a:t>
            </a:r>
            <a:r>
              <a:rPr lang="pt-BR" sz="2800" i="1" dirty="0" err="1" smtClean="0"/>
              <a:t>sine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manu</a:t>
            </a:r>
            <a:r>
              <a:rPr lang="pt-BR" sz="2800" dirty="0" smtClean="0"/>
              <a:t>: autoridade do marido diminui; direitos iguais as mulheres;</a:t>
            </a:r>
          </a:p>
          <a:p>
            <a:pPr algn="just"/>
            <a:r>
              <a:rPr lang="pt-BR" sz="2800" dirty="0" smtClean="0"/>
              <a:t>O dote: a mulher divorciada poderia reaver.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26959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55576" y="1700808"/>
            <a:ext cx="7408862" cy="4392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/>
              <a:t>N</a:t>
            </a:r>
            <a:r>
              <a:rPr lang="pt-BR" sz="2800" dirty="0" smtClean="0"/>
              <a:t>ovas leis foram efetivadas. Leis essas que mudaram, quase que por completo, a ideia de casamento na Roma antiga. Os costumes e comportamentos femininos mudaram, o papel da mãe e esposa foi revolucionado e quase abolido, a criação dos filhos foi afetada e prejudicada e o aspecto religioso, antes enfatizado no matrimônios, foi deixado para trás.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9088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Vênus: A Deusa Do Amor </a:t>
            </a:r>
          </a:p>
        </p:txBody>
      </p:sp>
      <p:pic>
        <p:nvPicPr>
          <p:cNvPr id="4" name="Espaço Reservado para Conteúdo 3" descr="ven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27280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20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Amor e casamento: um estudo comparativo na Roma Imperial.</a:t>
            </a:r>
          </a:p>
          <a:p>
            <a:pPr marL="0" indent="0" algn="just">
              <a:buNone/>
            </a:pPr>
            <a:r>
              <a:rPr lang="pt-BR" dirty="0" smtClean="0"/>
              <a:t>Guaíra Moreira Camilo de Melo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49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/>
              <a:t>Eneias</a:t>
            </a:r>
          </a:p>
        </p:txBody>
      </p:sp>
      <p:pic>
        <p:nvPicPr>
          <p:cNvPr id="4" name="Espaço Reservado para Conteúdo 3" descr="enei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412776"/>
            <a:ext cx="3888432" cy="4560070"/>
          </a:xfrm>
        </p:spPr>
      </p:pic>
    </p:spTree>
    <p:extLst>
      <p:ext uri="{BB962C8B-B14F-4D97-AF65-F5344CB8AC3E}">
        <p14:creationId xmlns:p14="http://schemas.microsoft.com/office/powerpoint/2010/main" val="161474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Dido</a:t>
            </a:r>
            <a:r>
              <a:rPr lang="pt-BR" dirty="0"/>
              <a:t>, Rainha de Cartago</a:t>
            </a:r>
          </a:p>
        </p:txBody>
      </p:sp>
      <p:pic>
        <p:nvPicPr>
          <p:cNvPr id="7" name="Espaço Reservado para Conteúdo 3" descr="di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192688" cy="4625750"/>
          </a:xfrm>
        </p:spPr>
      </p:pic>
    </p:spTree>
    <p:extLst>
      <p:ext uri="{BB962C8B-B14F-4D97-AF65-F5344CB8AC3E}">
        <p14:creationId xmlns:p14="http://schemas.microsoft.com/office/powerpoint/2010/main" val="283236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Reia</a:t>
            </a:r>
            <a:r>
              <a:rPr lang="pt-BR" dirty="0"/>
              <a:t> Silva</a:t>
            </a:r>
          </a:p>
        </p:txBody>
      </p:sp>
      <p:pic>
        <p:nvPicPr>
          <p:cNvPr id="4" name="Espaço Reservado para Conteúdo 3" descr="ares-marte-e-reia-silvia-rub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967331" cy="4549962"/>
          </a:xfrm>
        </p:spPr>
      </p:pic>
    </p:spTree>
    <p:extLst>
      <p:ext uri="{BB962C8B-B14F-4D97-AF65-F5344CB8AC3E}">
        <p14:creationId xmlns:p14="http://schemas.microsoft.com/office/powerpoint/2010/main" val="257362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Rômulo e Remo</a:t>
            </a:r>
          </a:p>
        </p:txBody>
      </p:sp>
      <p:pic>
        <p:nvPicPr>
          <p:cNvPr id="4" name="Espaço Reservado para Conteúdo 3" descr="re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71506"/>
            <a:ext cx="5976664" cy="4474756"/>
          </a:xfrm>
        </p:spPr>
      </p:pic>
    </p:spTree>
    <p:extLst>
      <p:ext uri="{BB962C8B-B14F-4D97-AF65-F5344CB8AC3E}">
        <p14:creationId xmlns:p14="http://schemas.microsoft.com/office/powerpoint/2010/main" val="385812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Rômulo </a:t>
            </a:r>
          </a:p>
        </p:txBody>
      </p:sp>
      <p:pic>
        <p:nvPicPr>
          <p:cNvPr id="4" name="Espaço Reservado para Conteúdo 3" descr="romulo_mata_a_re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904656" cy="4915626"/>
          </a:xfrm>
        </p:spPr>
      </p:pic>
    </p:spTree>
    <p:extLst>
      <p:ext uri="{BB962C8B-B14F-4D97-AF65-F5344CB8AC3E}">
        <p14:creationId xmlns:p14="http://schemas.microsoft.com/office/powerpoint/2010/main" val="421257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Tarpeia</a:t>
            </a:r>
            <a:endParaRPr lang="pt-BR" dirty="0"/>
          </a:p>
        </p:txBody>
      </p:sp>
      <p:pic>
        <p:nvPicPr>
          <p:cNvPr id="4" name="Espaço Reservado para Conteúdo 3" descr="Tarpei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5400600" cy="4074998"/>
          </a:xfrm>
        </p:spPr>
      </p:pic>
    </p:spTree>
    <p:extLst>
      <p:ext uri="{BB962C8B-B14F-4D97-AF65-F5344CB8AC3E}">
        <p14:creationId xmlns:p14="http://schemas.microsoft.com/office/powerpoint/2010/main" val="2562951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641</TotalTime>
  <Words>533</Words>
  <Application>Microsoft Office PowerPoint</Application>
  <PresentationFormat>Apresentação na tela (4:3)</PresentationFormat>
  <Paragraphs>57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Forma de Onda</vt:lpstr>
      <vt:lpstr>E. E. E. F. M. Escritor Virginius da Gama e Melo UFCG – PIBID HISTÓRIA BOLSISTAS: Cláudio Robélio; Mateus Alves SUPERVISOR: Carlos Martins</vt:lpstr>
      <vt:lpstr>Mulher, amor e casamento</vt:lpstr>
      <vt:lpstr>Vênus: A Deusa Do Amor </vt:lpstr>
      <vt:lpstr>Eneias</vt:lpstr>
      <vt:lpstr>Dido, Rainha de Cartago</vt:lpstr>
      <vt:lpstr>Reia Silva</vt:lpstr>
      <vt:lpstr>Rômulo e Remo</vt:lpstr>
      <vt:lpstr>Rômulo </vt:lpstr>
      <vt:lpstr>Tarpeia</vt:lpstr>
      <vt:lpstr>Romanos X Sabinos</vt:lpstr>
      <vt:lpstr>Mulheres Romanas</vt:lpstr>
      <vt:lpstr>Apresentação do PowerPoint</vt:lpstr>
      <vt:lpstr>Veyne</vt:lpstr>
      <vt:lpstr>Apresentação do PowerPoint</vt:lpstr>
      <vt:lpstr>“A velha moral’</vt:lpstr>
      <vt:lpstr>Moral estóica</vt:lpstr>
      <vt:lpstr>Formas de casamento na Roma Antiga</vt:lpstr>
      <vt:lpstr>A confarreatio</vt:lpstr>
      <vt:lpstr>A coemptio</vt:lpstr>
      <vt:lpstr>O usus</vt:lpstr>
      <vt:lpstr>Carcopino</vt:lpstr>
      <vt:lpstr>Apresentação do PowerPoint</vt:lpstr>
      <vt:lpstr>Grimal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 E. E. F. M. Escritor Virginius da Gama e Melo UFCG – PIBID HISTÓRIA BOLSISTA: Cláudio Robélio SUPERVISOR: José Valmi</dc:title>
  <dc:creator>Usuario</dc:creator>
  <cp:lastModifiedBy>ASUS</cp:lastModifiedBy>
  <cp:revision>93</cp:revision>
  <dcterms:created xsi:type="dcterms:W3CDTF">2016-05-18T03:40:36Z</dcterms:created>
  <dcterms:modified xsi:type="dcterms:W3CDTF">2016-12-30T14:25:20Z</dcterms:modified>
</cp:coreProperties>
</file>